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7" r:id="rId2"/>
    <p:sldId id="258" r:id="rId3"/>
    <p:sldId id="328" r:id="rId4"/>
    <p:sldId id="327" r:id="rId5"/>
    <p:sldId id="388" r:id="rId6"/>
    <p:sldId id="325" r:id="rId7"/>
    <p:sldId id="329" r:id="rId8"/>
    <p:sldId id="330" r:id="rId9"/>
    <p:sldId id="333" r:id="rId10"/>
    <p:sldId id="332" r:id="rId11"/>
    <p:sldId id="445" r:id="rId12"/>
    <p:sldId id="334" r:id="rId13"/>
    <p:sldId id="298" r:id="rId14"/>
    <p:sldId id="335" r:id="rId15"/>
    <p:sldId id="336" r:id="rId16"/>
    <p:sldId id="337" r:id="rId17"/>
    <p:sldId id="338" r:id="rId18"/>
    <p:sldId id="451" r:id="rId19"/>
    <p:sldId id="452" r:id="rId20"/>
    <p:sldId id="453" r:id="rId21"/>
    <p:sldId id="454" r:id="rId22"/>
    <p:sldId id="455" r:id="rId23"/>
    <p:sldId id="456" r:id="rId24"/>
    <p:sldId id="457" r:id="rId25"/>
    <p:sldId id="446" r:id="rId26"/>
    <p:sldId id="447" r:id="rId27"/>
    <p:sldId id="458" r:id="rId28"/>
    <p:sldId id="459" r:id="rId29"/>
    <p:sldId id="449" r:id="rId30"/>
    <p:sldId id="461" r:id="rId31"/>
    <p:sldId id="462" r:id="rId32"/>
    <p:sldId id="370" r:id="rId33"/>
    <p:sldId id="372" r:id="rId34"/>
    <p:sldId id="373" r:id="rId35"/>
    <p:sldId id="374" r:id="rId36"/>
    <p:sldId id="463" r:id="rId37"/>
    <p:sldId id="465" r:id="rId38"/>
    <p:sldId id="464" r:id="rId39"/>
    <p:sldId id="466" r:id="rId40"/>
    <p:sldId id="468" r:id="rId41"/>
    <p:sldId id="469" r:id="rId42"/>
    <p:sldId id="389" r:id="rId43"/>
    <p:sldId id="403" r:id="rId44"/>
    <p:sldId id="471" r:id="rId45"/>
    <p:sldId id="472" r:id="rId46"/>
    <p:sldId id="474" r:id="rId47"/>
    <p:sldId id="475" r:id="rId48"/>
    <p:sldId id="476" r:id="rId49"/>
    <p:sldId id="477" r:id="rId50"/>
    <p:sldId id="399" r:id="rId51"/>
    <p:sldId id="444" r:id="rId52"/>
    <p:sldId id="470" r:id="rId53"/>
    <p:sldId id="478" r:id="rId54"/>
    <p:sldId id="40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59"/>
    <p:restoredTop sz="94677"/>
  </p:normalViewPr>
  <p:slideViewPr>
    <p:cSldViewPr snapToGrid="0" snapToObjects="1">
      <p:cViewPr varScale="1">
        <p:scale>
          <a:sx n="98" d="100"/>
          <a:sy n="98" d="100"/>
        </p:scale>
        <p:origin x="8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D203B7-4BF6-E643-93A7-92A99ED737D6}" type="datetimeFigureOut">
              <a:rPr lang="en-US" smtClean="0"/>
              <a:t>9/1/20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A3B56-6431-1B44-8065-86B8640705A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2B39F-2B48-6649-BF40-8A15F9FA2F31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B053-962C-8647-9963-A5E817A797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DejaVu Sans" charset="2"/>
              </a:rPr>
              <a:t>‹#›</a:t>
            </a:fld>
            <a:endParaRPr lang="zh-CN" altLang="en-US" dirty="0">
              <a:latin typeface="DejaVu Sans" charset="2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2B39F-2B48-6649-BF40-8A15F9FA2F31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B053-962C-8647-9963-A5E817A797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2B39F-2B48-6649-BF40-8A15F9FA2F31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B053-962C-8647-9963-A5E817A797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2B39F-2B48-6649-BF40-8A15F9FA2F31}" type="datetimeFigureOut">
              <a:rPr lang="en-US" smtClean="0"/>
              <a:t>9/1/20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B053-962C-8647-9963-A5E817A797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2B39F-2B48-6649-BF40-8A15F9FA2F31}" type="datetimeFigureOut">
              <a:rPr lang="en-US" smtClean="0"/>
              <a:t>9/1/20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B053-962C-8647-9963-A5E817A797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2B39F-2B48-6649-BF40-8A15F9FA2F31}" type="datetimeFigureOut">
              <a:rPr lang="en-US" smtClean="0"/>
              <a:t>9/1/20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B053-962C-8647-9963-A5E817A797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DejaVu Sans" charset="2"/>
              </a:rPr>
              <a:t>‹#›</a:t>
            </a:fld>
            <a:endParaRPr lang="zh-CN" altLang="en-US" dirty="0">
              <a:latin typeface="DejaVu Sans" charset="2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2B39F-2B48-6649-BF40-8A15F9FA2F31}" type="datetimeFigureOut">
              <a:rPr lang="en-US" smtClean="0"/>
              <a:t>9/1/20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6B053-962C-8647-9963-A5E817A797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DejaVu Sans" charset="2"/>
              </a:rPr>
              <a:t>‹#›</a:t>
            </a:fld>
            <a:endParaRPr lang="zh-CN" altLang="en-US" dirty="0">
              <a:latin typeface="DejaVu Sans" charset="2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9044F6D-2DD7-41BA-8FBC-A3A515E3E90E}" type="slidenum">
              <a:rPr lang="zh-CN" altLang="en-US"/>
              <a:t>‹#›</a:t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F62B39F-2B48-6649-BF40-8A15F9FA2F31}" type="datetimeFigureOut">
              <a:rPr lang="en-US" smtClean="0"/>
              <a:t>9/1/20</a:t>
            </a:fld>
            <a:endParaRPr lang="en-US"/>
          </a:p>
        </p:txBody>
      </p:sp>
      <p:sp>
        <p:nvSpPr>
          <p:cNvPr id="1029" name="Rectangle 5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0156B053-962C-8647-9963-A5E817A797E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anose="02000000000000000000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lab.github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urce_control_management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ajs/seajs/issues/545" TargetMode="External"/><Relationship Id="rId2" Type="http://schemas.openxmlformats.org/officeDocument/2006/relationships/hyperlink" Target="https://github.com/notfresh/git_faq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134346782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uanlan.zhihu.com/p/96631135" TargetMode="External"/><Relationship Id="rId5" Type="http://schemas.openxmlformats.org/officeDocument/2006/relationships/hyperlink" Target="http://marklodato.github.io/visual-git-guide/index-zh-cn.html" TargetMode="External"/><Relationship Id="rId4" Type="http://schemas.openxmlformats.org/officeDocument/2006/relationships/hyperlink" Target="https://zhuanlan.zhihu.com/p/132573100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/github/searching-for-information-on-github/searching-for-repositories" TargetMode="External"/><Relationship Id="rId2" Type="http://schemas.openxmlformats.org/officeDocument/2006/relationships/hyperlink" Target="https://hellogithub.com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134346782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uanlan.zhihu.com/p/96631135" TargetMode="External"/><Relationship Id="rId5" Type="http://schemas.openxmlformats.org/officeDocument/2006/relationships/hyperlink" Target="http://marklodato.github.io/visual-git-guide/index-zh-cn.html" TargetMode="External"/><Relationship Id="rId4" Type="http://schemas.openxmlformats.org/officeDocument/2006/relationships/hyperlink" Target="https://zhuanlan.zhihu.com/p/132573100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09898" y="871039"/>
            <a:ext cx="10434592" cy="4197350"/>
          </a:xfrm>
          <a:noFill/>
          <a:effectLst>
            <a:outerShdw blurRad="63500" dist="53882" dir="2700000" algn="ctr" rotWithShape="0">
              <a:srgbClr val="000000">
                <a:alpha val="7499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normAutofit/>
          </a:bodyPr>
          <a:lstStyle/>
          <a:p>
            <a:pPr>
              <a:defRPr/>
            </a:pPr>
            <a:br>
              <a:rPr lang="en-US" altLang="zh-CN" sz="4000" dirty="0">
                <a:solidFill>
                  <a:schemeClr val="tx2"/>
                </a:solidFill>
              </a:rPr>
            </a:br>
            <a:r>
              <a:rPr lang="en-US" altLang="zh-CN" sz="4000" dirty="0" err="1">
                <a:solidFill>
                  <a:schemeClr val="tx2"/>
                </a:solidFill>
              </a:rPr>
              <a:t>Git</a:t>
            </a:r>
            <a:r>
              <a:rPr lang="zh-CN" altLang="en-US" sz="4000" dirty="0">
                <a:solidFill>
                  <a:schemeClr val="tx2"/>
                </a:solidFill>
              </a:rPr>
              <a:t>的入门操作与利用</a:t>
            </a:r>
            <a:r>
              <a:rPr lang="en-US" altLang="zh-CN" sz="4000" dirty="0" err="1">
                <a:solidFill>
                  <a:schemeClr val="tx2"/>
                </a:solidFill>
              </a:rPr>
              <a:t>Github</a:t>
            </a:r>
            <a:r>
              <a:rPr lang="zh-CN" altLang="en-US" sz="4000" dirty="0">
                <a:solidFill>
                  <a:schemeClr val="tx2"/>
                </a:solidFill>
              </a:rPr>
              <a:t>走进开源世界</a:t>
            </a:r>
            <a:br>
              <a:rPr lang="en-US" altLang="zh-CN" sz="4000" dirty="0">
                <a:solidFill>
                  <a:schemeClr val="tx2"/>
                </a:solidFill>
              </a:rPr>
            </a:br>
            <a:r>
              <a:rPr lang="zh-CN" altLang="en-US" sz="2400" dirty="0"/>
              <a:t>最流行的源码控制工具，最流行的编程交友网站</a:t>
            </a:r>
            <a:br>
              <a:rPr lang="en-US" altLang="zh-CN" sz="2400" dirty="0"/>
            </a:br>
            <a:br>
              <a:rPr lang="en-US" altLang="zh-CN" sz="2400" dirty="0"/>
            </a:br>
            <a:br>
              <a:rPr lang="en-US" altLang="zh-CN" sz="2400" dirty="0"/>
            </a:br>
            <a:r>
              <a:rPr lang="en-US" altLang="zh-CN" sz="2400" dirty="0"/>
              <a:t>2020-08-29</a:t>
            </a:r>
            <a:br>
              <a:rPr lang="zh-CN" altLang="en-US" sz="6000" dirty="0"/>
            </a:br>
            <a:endParaRPr lang="zh-CN" alt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实战热身</a:t>
            </a:r>
            <a:r>
              <a:rPr lang="en-US" altLang="zh-CN" dirty="0"/>
              <a:t>-</a:t>
            </a:r>
            <a:r>
              <a:rPr lang="zh-CN" altLang="en-US" dirty="0"/>
              <a:t>历史回退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8080"/>
                </a:solidFill>
              </a:rPr>
              <a:t>$</a:t>
            </a:r>
            <a:r>
              <a:rPr lang="en-US" dirty="0"/>
              <a:t> git re</a:t>
            </a:r>
            <a:r>
              <a:rPr lang="en-US" b="1" dirty="0">
                <a:solidFill>
                  <a:srgbClr val="333333"/>
                </a:solidFill>
              </a:rPr>
              <a:t>set</a:t>
            </a:r>
            <a:r>
              <a:rPr lang="en-US" dirty="0"/>
              <a:t> --hard HEAD^</a:t>
            </a:r>
            <a:r>
              <a:rPr lang="zh-CN" altLang="en-US" dirty="0"/>
              <a:t> </a:t>
            </a:r>
            <a:r>
              <a:rPr lang="en-US" altLang="zh-CN" dirty="0"/>
              <a:t>#</a:t>
            </a:r>
            <a:r>
              <a:rPr lang="zh-CN" altLang="en-US" dirty="0"/>
              <a:t> 回退一次</a:t>
            </a:r>
            <a:endParaRPr lang="en-US" dirty="0"/>
          </a:p>
          <a:p>
            <a:r>
              <a:rPr lang="en-US" dirty="0">
                <a:solidFill>
                  <a:srgbClr val="008080"/>
                </a:solidFill>
              </a:rPr>
              <a:t>$</a:t>
            </a:r>
            <a:r>
              <a:rPr lang="en-US" dirty="0"/>
              <a:t> git log</a:t>
            </a:r>
            <a:r>
              <a:rPr lang="zh-CN" altLang="en-US" dirty="0"/>
              <a:t>   </a:t>
            </a:r>
            <a:r>
              <a:rPr lang="en-US" altLang="zh-CN" dirty="0"/>
              <a:t>#</a:t>
            </a:r>
            <a:r>
              <a:rPr lang="zh-CN" altLang="en-US" dirty="0"/>
              <a:t> 再次检查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实战热身</a:t>
            </a:r>
            <a:r>
              <a:rPr lang="en-US" altLang="zh-CN" dirty="0">
                <a:sym typeface="+mn-ea"/>
              </a:rPr>
              <a:t>-</a:t>
            </a:r>
            <a:r>
              <a:rPr lang="zh-CN" altLang="en-US" dirty="0">
                <a:sym typeface="+mn-ea"/>
              </a:rPr>
              <a:t>总结回顾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14830"/>
            <a:ext cx="10515600" cy="4351338"/>
          </a:xfrm>
        </p:spPr>
        <p:txBody>
          <a:bodyPr/>
          <a:lstStyle/>
          <a:p>
            <a:r>
              <a:rPr lang="zh-CN" altLang="en-US"/>
              <a:t>命令太多了是不是？记住核心的就可以。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en-US" altLang="zh-CN"/>
              <a:t>git init</a:t>
            </a:r>
          </a:p>
          <a:p>
            <a:pPr marL="0" indent="0">
              <a:buNone/>
            </a:pPr>
            <a:r>
              <a:rPr lang="en-US" altLang="zh-CN"/>
              <a:t>git add </a:t>
            </a:r>
          </a:p>
          <a:p>
            <a:pPr marL="0" indent="0">
              <a:buNone/>
            </a:pPr>
            <a:r>
              <a:rPr lang="en-US" altLang="zh-CN"/>
              <a:t>git commit </a:t>
            </a:r>
          </a:p>
          <a:p>
            <a:pPr marL="0" indent="0">
              <a:buNone/>
            </a:pPr>
            <a:r>
              <a:rPr lang="en-US" altLang="zh-CN"/>
              <a:t>git log</a:t>
            </a:r>
          </a:p>
          <a:p>
            <a:pPr marL="0" indent="0">
              <a:buNone/>
            </a:pPr>
            <a:r>
              <a:rPr lang="en-US" altLang="zh-CN"/>
              <a:t>git reset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核心概念</a:t>
            </a:r>
            <a:r>
              <a:rPr lang="en-US" altLang="zh-CN" dirty="0"/>
              <a:t>-</a:t>
            </a:r>
            <a:r>
              <a:rPr lang="zh-CN" altLang="en-US" dirty="0"/>
              <a:t>工作区和暂存区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</a:t>
            </a:r>
            <a:r>
              <a:rPr lang="zh-CN" altLang="en-US" dirty="0"/>
              <a:t>和其他版本控制系统如</a:t>
            </a:r>
            <a:r>
              <a:rPr lang="en-US" dirty="0"/>
              <a:t>SVN</a:t>
            </a:r>
            <a:r>
              <a:rPr lang="zh-CN" altLang="en-US" dirty="0"/>
              <a:t>的一个不同之处就是有暂存区的概念。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099" y="2774110"/>
            <a:ext cx="5654617" cy="4083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6" y="3035840"/>
            <a:ext cx="5478369" cy="35604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dirty="0"/>
              <a:t>核心概念</a:t>
            </a:r>
            <a:r>
              <a:rPr lang="en-US" altLang="zh-CN" sz="3600" dirty="0"/>
              <a:t>-</a:t>
            </a:r>
            <a:r>
              <a:rPr lang="zh-CN" altLang="en-US" sz="3600" dirty="0"/>
              <a:t>工作区和暂存区</a:t>
            </a:r>
            <a:endParaRPr lang="en-US" altLang="zh-CN" sz="2000" dirty="0"/>
          </a:p>
        </p:txBody>
      </p:sp>
      <p:grpSp>
        <p:nvGrpSpPr>
          <p:cNvPr id="21506" name="Group 3"/>
          <p:cNvGrpSpPr/>
          <p:nvPr/>
        </p:nvGrpSpPr>
        <p:grpSpPr bwMode="auto">
          <a:xfrm>
            <a:off x="2743200" y="2184400"/>
            <a:ext cx="6781800" cy="3911600"/>
            <a:chOff x="0" y="128"/>
            <a:chExt cx="4272" cy="2464"/>
          </a:xfrm>
        </p:grpSpPr>
        <p:sp>
          <p:nvSpPr>
            <p:cNvPr id="12292" name="AutoShape 4"/>
            <p:cNvSpPr>
              <a:spLocks noChangeArrowheads="1"/>
            </p:cNvSpPr>
            <p:nvPr/>
          </p:nvSpPr>
          <p:spPr bwMode="auto">
            <a:xfrm>
              <a:off x="1577" y="1152"/>
              <a:ext cx="1159" cy="1440"/>
            </a:xfrm>
            <a:prstGeom prst="roundRect">
              <a:avLst>
                <a:gd name="adj" fmla="val 13745"/>
              </a:avLst>
            </a:prstGeom>
            <a:noFill/>
            <a:ln w="38100" cmpd="sng">
              <a:solidFill>
                <a:schemeClr val="tx1"/>
              </a:solidFill>
              <a:round/>
            </a:ln>
            <a:effectLst/>
          </p:spPr>
          <p:txBody>
            <a:bodyPr anchor="ctr"/>
            <a:lstStyle/>
            <a:p>
              <a:pPr eaLnBrk="0" hangingPunct="0">
                <a:buFont typeface="Arial" panose="020B0604020202090204" pitchFamily="34" charset="0"/>
                <a:buNone/>
                <a:defRPr/>
              </a:pPr>
              <a:r>
                <a:rPr lang="zh-CN" altLang="en-US" sz="1400" dirty="0">
                  <a:solidFill>
                    <a:schemeClr val="tx2"/>
                  </a:solidFill>
                  <a:latin typeface="Verdana" panose="020B0804030504040204" charset="0"/>
                  <a:ea typeface="宋体" charset="0"/>
                </a:rPr>
                <a:t>介于工作区和版本库之间，存在于</a:t>
              </a:r>
              <a:r>
                <a:rPr lang="en-US" altLang="zh-CN" sz="1400" dirty="0">
                  <a:solidFill>
                    <a:schemeClr val="tx2"/>
                  </a:solidFill>
                  <a:latin typeface="Verdana" panose="020B0804030504040204" charset="0"/>
                  <a:ea typeface="宋体" charset="0"/>
                </a:rPr>
                <a:t>.</a:t>
              </a:r>
              <a:r>
                <a:rPr lang="en-US" altLang="zh-CN" sz="1400" dirty="0" err="1">
                  <a:solidFill>
                    <a:schemeClr val="tx2"/>
                  </a:solidFill>
                  <a:latin typeface="Verdana" panose="020B0804030504040204" charset="0"/>
                  <a:ea typeface="宋体" charset="0"/>
                </a:rPr>
                <a:t>git</a:t>
              </a:r>
              <a:r>
                <a:rPr lang="en-US" altLang="zh-CN" sz="1400" dirty="0">
                  <a:solidFill>
                    <a:schemeClr val="tx2"/>
                  </a:solidFill>
                  <a:latin typeface="Verdana" panose="020B0804030504040204" charset="0"/>
                  <a:ea typeface="宋体" charset="0"/>
                </a:rPr>
                <a:t>/index</a:t>
              </a:r>
              <a:r>
                <a:rPr lang="zh-CN" altLang="en-US" sz="1400" dirty="0">
                  <a:solidFill>
                    <a:schemeClr val="tx2"/>
                  </a:solidFill>
                  <a:latin typeface="Verdana" panose="020B0804030504040204" charset="0"/>
                  <a:ea typeface="宋体" charset="0"/>
                </a:rPr>
                <a:t>。</a:t>
              </a:r>
              <a:endParaRPr lang="en-US" altLang="zh-CN" sz="1400" dirty="0">
                <a:solidFill>
                  <a:schemeClr val="tx2"/>
                </a:solidFill>
                <a:latin typeface="Verdana" panose="020B0804030504040204" charset="0"/>
                <a:ea typeface="宋体" charset="0"/>
              </a:endParaRPr>
            </a:p>
          </p:txBody>
        </p:sp>
        <p:sp>
          <p:nvSpPr>
            <p:cNvPr id="12293" name="AutoShape 5"/>
            <p:cNvSpPr>
              <a:spLocks noChangeArrowheads="1"/>
            </p:cNvSpPr>
            <p:nvPr/>
          </p:nvSpPr>
          <p:spPr bwMode="auto">
            <a:xfrm>
              <a:off x="0" y="1152"/>
              <a:ext cx="1152" cy="1440"/>
            </a:xfrm>
            <a:prstGeom prst="roundRect">
              <a:avLst>
                <a:gd name="adj" fmla="val 13745"/>
              </a:avLst>
            </a:prstGeom>
            <a:noFill/>
            <a:ln w="38100" cmpd="sng">
              <a:solidFill>
                <a:schemeClr val="tx1"/>
              </a:solidFill>
              <a:round/>
            </a:ln>
            <a:effectLst/>
          </p:spPr>
          <p:txBody>
            <a:bodyPr anchor="ctr"/>
            <a:lstStyle/>
            <a:p>
              <a:pPr eaLnBrk="0" hangingPunct="0">
                <a:buFont typeface="Arial" panose="020B0604020202090204" pitchFamily="34" charset="0"/>
                <a:buNone/>
                <a:defRPr/>
              </a:pPr>
              <a:r>
                <a:rPr lang="zh-CN" altLang="en-US" sz="1400" dirty="0">
                  <a:solidFill>
                    <a:schemeClr val="tx2"/>
                  </a:solidFill>
                  <a:latin typeface="Verdana" panose="020B0804030504040204" charset="0"/>
                  <a:ea typeface="宋体" charset="0"/>
                </a:rPr>
                <a:t>除去根目录下</a:t>
              </a:r>
              <a:r>
                <a:rPr lang="zh-CN" altLang="zh-CN" sz="1400" dirty="0">
                  <a:solidFill>
                    <a:schemeClr val="tx2"/>
                  </a:solidFill>
                  <a:latin typeface="Verdana" panose="020B0804030504040204" charset="0"/>
                  <a:ea typeface="宋体" charset="0"/>
                </a:rPr>
                <a:t>.</a:t>
              </a:r>
              <a:r>
                <a:rPr lang="en-US" altLang="zh-CN" sz="1400" dirty="0" err="1">
                  <a:solidFill>
                    <a:schemeClr val="tx2"/>
                  </a:solidFill>
                  <a:latin typeface="Verdana" panose="020B0804030504040204" charset="0"/>
                  <a:ea typeface="宋体" charset="0"/>
                </a:rPr>
                <a:t>git</a:t>
              </a:r>
              <a:r>
                <a:rPr lang="zh-CN" altLang="en-US" sz="1400" dirty="0">
                  <a:solidFill>
                    <a:schemeClr val="tx2"/>
                  </a:solidFill>
                  <a:latin typeface="Verdana" panose="020B0804030504040204" charset="0"/>
                  <a:ea typeface="宋体" charset="0"/>
                </a:rPr>
                <a:t>目录的其他区域，叫工作区。</a:t>
              </a:r>
              <a:endParaRPr lang="en-US" altLang="zh-CN" sz="1400" dirty="0">
                <a:solidFill>
                  <a:schemeClr val="tx2"/>
                </a:solidFill>
                <a:latin typeface="Verdana" panose="020B0804030504040204" charset="0"/>
                <a:ea typeface="宋体" charset="0"/>
              </a:endParaRPr>
            </a:p>
          </p:txBody>
        </p:sp>
        <p:sp>
          <p:nvSpPr>
            <p:cNvPr id="12294" name="AutoShape 6"/>
            <p:cNvSpPr>
              <a:spLocks noChangeArrowheads="1"/>
            </p:cNvSpPr>
            <p:nvPr/>
          </p:nvSpPr>
          <p:spPr bwMode="auto">
            <a:xfrm>
              <a:off x="3168" y="1152"/>
              <a:ext cx="1104" cy="1440"/>
            </a:xfrm>
            <a:prstGeom prst="roundRect">
              <a:avLst>
                <a:gd name="adj" fmla="val 13745"/>
              </a:avLst>
            </a:prstGeom>
            <a:noFill/>
            <a:ln w="38100" cmpd="sng">
              <a:solidFill>
                <a:schemeClr val="tx1"/>
              </a:solidFill>
              <a:round/>
            </a:ln>
            <a:effectLst/>
          </p:spPr>
          <p:txBody>
            <a:bodyPr anchor="ctr"/>
            <a:lstStyle/>
            <a:p>
              <a:pPr eaLnBrk="0" hangingPunct="0">
                <a:buFont typeface="Arial" panose="020B0604020202090204" pitchFamily="34" charset="0"/>
                <a:buNone/>
                <a:defRPr/>
              </a:pPr>
              <a:r>
                <a:rPr lang="zh-CN" altLang="en-US" sz="1400" dirty="0">
                  <a:solidFill>
                    <a:schemeClr val="tx2"/>
                  </a:solidFill>
                  <a:latin typeface="Verdana" panose="020B0804030504040204" charset="0"/>
                  <a:ea typeface="宋体" charset="0"/>
                </a:rPr>
                <a:t>特指根目录下</a:t>
              </a:r>
              <a:r>
                <a:rPr lang="en-US" altLang="zh-CN" sz="1400" dirty="0">
                  <a:solidFill>
                    <a:schemeClr val="tx2"/>
                  </a:solidFill>
                  <a:latin typeface="Verdana" panose="020B0804030504040204" charset="0"/>
                  <a:ea typeface="宋体" charset="0"/>
                </a:rPr>
                <a:t>.</a:t>
              </a:r>
              <a:r>
                <a:rPr lang="en-US" altLang="zh-CN" sz="1400" dirty="0" err="1">
                  <a:solidFill>
                    <a:schemeClr val="tx2"/>
                  </a:solidFill>
                  <a:latin typeface="Verdana" panose="020B0804030504040204" charset="0"/>
                  <a:ea typeface="宋体" charset="0"/>
                </a:rPr>
                <a:t>git</a:t>
              </a:r>
              <a:r>
                <a:rPr lang="zh-CN" altLang="en-US" sz="1400" dirty="0">
                  <a:solidFill>
                    <a:schemeClr val="tx2"/>
                  </a:solidFill>
                  <a:latin typeface="Verdana" panose="020B0804030504040204" charset="0"/>
                  <a:ea typeface="宋体" charset="0"/>
                </a:rPr>
                <a:t>目录。</a:t>
              </a:r>
              <a:endParaRPr lang="en-US" altLang="zh-CN" sz="1400" dirty="0">
                <a:solidFill>
                  <a:schemeClr val="tx2"/>
                </a:solidFill>
                <a:latin typeface="Verdana" panose="020B0804030504040204" charset="0"/>
                <a:ea typeface="宋体" charset="0"/>
              </a:endParaRPr>
            </a:p>
          </p:txBody>
        </p:sp>
        <p:sp>
          <p:nvSpPr>
            <p:cNvPr id="12295" name="AutoShape 7"/>
            <p:cNvSpPr>
              <a:spLocks noChangeArrowheads="1"/>
            </p:cNvSpPr>
            <p:nvPr/>
          </p:nvSpPr>
          <p:spPr bwMode="auto">
            <a:xfrm>
              <a:off x="1217" y="393"/>
              <a:ext cx="252" cy="283"/>
            </a:xfrm>
            <a:prstGeom prst="chevron">
              <a:avLst>
                <a:gd name="adj" fmla="val 52514"/>
              </a:avLst>
            </a:pr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>
                <a:latin typeface="Arial" panose="020B0604020202090204" pitchFamily="34" charset="0"/>
                <a:ea typeface="宋体" charset="0"/>
              </a:endParaRPr>
            </a:p>
          </p:txBody>
        </p:sp>
        <p:sp>
          <p:nvSpPr>
            <p:cNvPr id="12296" name="AutoShape 8"/>
            <p:cNvSpPr>
              <a:spLocks noChangeArrowheads="1"/>
            </p:cNvSpPr>
            <p:nvPr/>
          </p:nvSpPr>
          <p:spPr bwMode="auto">
            <a:xfrm>
              <a:off x="2768" y="393"/>
              <a:ext cx="251" cy="283"/>
            </a:xfrm>
            <a:prstGeom prst="chevron">
              <a:avLst>
                <a:gd name="adj" fmla="val 52514"/>
              </a:avLst>
            </a:prstGeom>
            <a:solidFill>
              <a:schemeClr val="hlink"/>
            </a:solidFill>
            <a:ln>
              <a:noFill/>
            </a:ln>
            <a:effectLst/>
          </p:spPr>
          <p:txBody>
            <a:bodyPr wrap="none" anchor="ctr"/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>
                <a:latin typeface="Arial" panose="020B0604020202090204" pitchFamily="34" charset="0"/>
                <a:ea typeface="宋体" charset="0"/>
              </a:endParaRPr>
            </a:p>
          </p:txBody>
        </p:sp>
        <p:sp>
          <p:nvSpPr>
            <p:cNvPr id="12297" name="Oval 9"/>
            <p:cNvSpPr>
              <a:spLocks noChangeArrowheads="1"/>
            </p:cNvSpPr>
            <p:nvPr/>
          </p:nvSpPr>
          <p:spPr bwMode="auto">
            <a:xfrm>
              <a:off x="3151" y="371"/>
              <a:ext cx="164" cy="327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txBody>
            <a:bodyPr wrap="none" anchor="ctr">
              <a:spAutoFit/>
            </a:bodyPr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>
                <a:latin typeface="Arial" panose="020B0604020202090204" pitchFamily="34" charset="0"/>
                <a:ea typeface="宋体" charset="0"/>
              </a:endParaRPr>
            </a:p>
          </p:txBody>
        </p:sp>
        <p:sp>
          <p:nvSpPr>
            <p:cNvPr id="12298" name="Oval 10"/>
            <p:cNvSpPr>
              <a:spLocks noChangeArrowheads="1"/>
            </p:cNvSpPr>
            <p:nvPr/>
          </p:nvSpPr>
          <p:spPr bwMode="auto">
            <a:xfrm>
              <a:off x="3151" y="371"/>
              <a:ext cx="1073" cy="327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alpha val="31999"/>
                  </a:schemeClr>
                </a:gs>
                <a:gs pos="100000">
                  <a:schemeClr val="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txBody>
            <a:bodyPr anchor="ctr">
              <a:spAutoFit/>
            </a:bodyPr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>
                <a:latin typeface="Arial" panose="020B0604020202090204" pitchFamily="34" charset="0"/>
                <a:ea typeface="宋体" charset="0"/>
              </a:endParaRPr>
            </a:p>
          </p:txBody>
        </p:sp>
        <p:sp>
          <p:nvSpPr>
            <p:cNvPr id="12299" name="Oval 11"/>
            <p:cNvSpPr>
              <a:spLocks noChangeArrowheads="1"/>
            </p:cNvSpPr>
            <p:nvPr/>
          </p:nvSpPr>
          <p:spPr bwMode="auto">
            <a:xfrm>
              <a:off x="3221" y="371"/>
              <a:ext cx="933" cy="327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</p:spPr>
          <p:txBody>
            <a:bodyPr anchor="ctr">
              <a:spAutoFit/>
            </a:bodyPr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>
                <a:latin typeface="Arial" panose="020B0604020202090204" pitchFamily="34" charset="0"/>
                <a:ea typeface="宋体" charset="0"/>
              </a:endParaRPr>
            </a:p>
          </p:txBody>
        </p:sp>
        <p:sp>
          <p:nvSpPr>
            <p:cNvPr id="12300" name="Oval 12"/>
            <p:cNvSpPr>
              <a:spLocks noChangeArrowheads="1"/>
            </p:cNvSpPr>
            <p:nvPr/>
          </p:nvSpPr>
          <p:spPr bwMode="auto">
            <a:xfrm>
              <a:off x="3237" y="376"/>
              <a:ext cx="933" cy="327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txBody>
            <a:bodyPr anchor="ctr">
              <a:spAutoFit/>
            </a:bodyPr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>
                <a:latin typeface="Arial" panose="020B0604020202090204" pitchFamily="34" charset="0"/>
                <a:ea typeface="宋体" charset="0"/>
              </a:endParaRPr>
            </a:p>
          </p:txBody>
        </p:sp>
        <p:sp>
          <p:nvSpPr>
            <p:cNvPr id="12301" name="Oval 13"/>
            <p:cNvSpPr>
              <a:spLocks noChangeArrowheads="1"/>
            </p:cNvSpPr>
            <p:nvPr/>
          </p:nvSpPr>
          <p:spPr bwMode="auto">
            <a:xfrm>
              <a:off x="3271" y="370"/>
              <a:ext cx="841" cy="32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anchor="ctr">
              <a:spAutoFit/>
            </a:bodyPr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>
                <a:latin typeface="Arial" panose="020B0604020202090204" pitchFamily="34" charset="0"/>
                <a:ea typeface="宋体" charset="0"/>
              </a:endParaRPr>
            </a:p>
          </p:txBody>
        </p:sp>
        <p:sp>
          <p:nvSpPr>
            <p:cNvPr id="12302" name="Oval 14"/>
            <p:cNvSpPr>
              <a:spLocks noChangeArrowheads="1"/>
            </p:cNvSpPr>
            <p:nvPr/>
          </p:nvSpPr>
          <p:spPr bwMode="auto">
            <a:xfrm>
              <a:off x="48" y="368"/>
              <a:ext cx="164" cy="327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tint val="0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txBody>
            <a:bodyPr wrap="none" anchor="ctr">
              <a:spAutoFit/>
            </a:bodyPr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>
                <a:latin typeface="Arial" panose="020B0604020202090204" pitchFamily="34" charset="0"/>
                <a:ea typeface="宋体" charset="0"/>
              </a:endParaRPr>
            </a:p>
          </p:txBody>
        </p:sp>
        <p:sp>
          <p:nvSpPr>
            <p:cNvPr id="12303" name="Oval 15"/>
            <p:cNvSpPr>
              <a:spLocks noChangeArrowheads="1"/>
            </p:cNvSpPr>
            <p:nvPr/>
          </p:nvSpPr>
          <p:spPr bwMode="auto">
            <a:xfrm>
              <a:off x="48" y="368"/>
              <a:ext cx="164" cy="327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alpha val="31999"/>
                  </a:schemeClr>
                </a:gs>
                <a:gs pos="100000">
                  <a:schemeClr val="folHlink">
                    <a:gamma/>
                    <a:shade val="0"/>
                    <a:invGamma/>
                    <a:alpha val="89999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txBody>
            <a:bodyPr wrap="none" anchor="ctr">
              <a:spAutoFit/>
            </a:bodyPr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>
                <a:latin typeface="Arial" panose="020B0604020202090204" pitchFamily="34" charset="0"/>
                <a:ea typeface="宋体" charset="0"/>
              </a:endParaRPr>
            </a:p>
          </p:txBody>
        </p:sp>
        <p:sp>
          <p:nvSpPr>
            <p:cNvPr id="12304" name="Oval 16"/>
            <p:cNvSpPr>
              <a:spLocks noChangeArrowheads="1"/>
            </p:cNvSpPr>
            <p:nvPr/>
          </p:nvSpPr>
          <p:spPr bwMode="auto">
            <a:xfrm>
              <a:off x="118" y="367"/>
              <a:ext cx="933" cy="327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54118"/>
                    <a:invGamma/>
                  </a:schemeClr>
                </a:gs>
                <a:gs pos="50000">
                  <a:schemeClr val="folHlink"/>
                </a:gs>
                <a:gs pos="100000">
                  <a:schemeClr val="fol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</p:spPr>
          <p:txBody>
            <a:bodyPr anchor="ctr">
              <a:spAutoFit/>
            </a:bodyPr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>
                <a:latin typeface="Arial" panose="020B0604020202090204" pitchFamily="34" charset="0"/>
                <a:ea typeface="宋体" charset="0"/>
              </a:endParaRPr>
            </a:p>
          </p:txBody>
        </p:sp>
        <p:sp>
          <p:nvSpPr>
            <p:cNvPr id="12305" name="Oval 17"/>
            <p:cNvSpPr>
              <a:spLocks noChangeArrowheads="1"/>
            </p:cNvSpPr>
            <p:nvPr/>
          </p:nvSpPr>
          <p:spPr bwMode="auto">
            <a:xfrm>
              <a:off x="119" y="369"/>
              <a:ext cx="933" cy="327"/>
            </a:xfrm>
            <a:prstGeom prst="ellipse">
              <a:avLst/>
            </a:prstGeom>
            <a:gradFill rotWithShape="1">
              <a:gsLst>
                <a:gs pos="0">
                  <a:schemeClr val="folHlink">
                    <a:gamma/>
                    <a:shade val="63529"/>
                    <a:invGamma/>
                  </a:schemeClr>
                </a:gs>
                <a:gs pos="100000">
                  <a:schemeClr val="folHlink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txBody>
            <a:bodyPr anchor="ctr">
              <a:spAutoFit/>
            </a:bodyPr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>
                <a:latin typeface="Arial" panose="020B0604020202090204" pitchFamily="34" charset="0"/>
                <a:ea typeface="宋体" charset="0"/>
              </a:endParaRPr>
            </a:p>
          </p:txBody>
        </p:sp>
        <p:sp>
          <p:nvSpPr>
            <p:cNvPr id="12306" name="Oval 18"/>
            <p:cNvSpPr>
              <a:spLocks noChangeArrowheads="1"/>
            </p:cNvSpPr>
            <p:nvPr/>
          </p:nvSpPr>
          <p:spPr bwMode="auto">
            <a:xfrm>
              <a:off x="165" y="368"/>
              <a:ext cx="840" cy="32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anchor="ctr">
              <a:spAutoFit/>
            </a:bodyPr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>
                <a:latin typeface="Arial" panose="020B0604020202090204" pitchFamily="34" charset="0"/>
                <a:ea typeface="宋体" charset="0"/>
              </a:endParaRPr>
            </a:p>
          </p:txBody>
        </p:sp>
        <p:grpSp>
          <p:nvGrpSpPr>
            <p:cNvPr id="21522" name="Group 19"/>
            <p:cNvGrpSpPr/>
            <p:nvPr/>
          </p:nvGrpSpPr>
          <p:grpSpPr bwMode="auto">
            <a:xfrm>
              <a:off x="178" y="128"/>
              <a:ext cx="813" cy="805"/>
              <a:chOff x="0" y="0"/>
              <a:chExt cx="1252" cy="1252"/>
            </a:xfrm>
          </p:grpSpPr>
          <p:sp>
            <p:nvSpPr>
              <p:cNvPr id="12308" name="Oval 2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</p:spPr>
            <p:txBody>
              <a:bodyPr vert="eaVert" wrap="none" anchor="ctr"/>
              <a:lstStyle/>
              <a:p>
                <a:pPr>
                  <a:buFont typeface="Arial" panose="020B0604020202090204" pitchFamily="34" charset="0"/>
                  <a:buNone/>
                  <a:defRPr/>
                </a:pPr>
                <a:endParaRPr lang="zh-CN" altLang="en-US">
                  <a:latin typeface="Arial" panose="020B0604020202090204" pitchFamily="34" charset="0"/>
                  <a:ea typeface="宋体" charset="0"/>
                </a:endParaRPr>
              </a:p>
            </p:txBody>
          </p:sp>
          <p:sp>
            <p:nvSpPr>
              <p:cNvPr id="12309" name="Oval 21"/>
              <p:cNvSpPr>
                <a:spLocks noChangeArrowheads="1"/>
              </p:cNvSpPr>
              <p:nvPr/>
            </p:nvSpPr>
            <p:spPr bwMode="auto">
              <a:xfrm>
                <a:off x="15" y="8"/>
                <a:ext cx="1223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</p:spPr>
            <p:txBody>
              <a:bodyPr vert="eaVert" wrap="none" anchor="ctr"/>
              <a:lstStyle/>
              <a:p>
                <a:pPr>
                  <a:buFont typeface="Arial" panose="020B0604020202090204" pitchFamily="34" charset="0"/>
                  <a:buNone/>
                  <a:defRPr/>
                </a:pPr>
                <a:endParaRPr lang="zh-CN" altLang="en-US">
                  <a:latin typeface="Arial" panose="020B0604020202090204" pitchFamily="34" charset="0"/>
                  <a:ea typeface="宋体" charset="0"/>
                </a:endParaRPr>
              </a:p>
            </p:txBody>
          </p:sp>
          <p:sp>
            <p:nvSpPr>
              <p:cNvPr id="12310" name="Oval 22"/>
              <p:cNvSpPr>
                <a:spLocks noChangeArrowheads="1"/>
              </p:cNvSpPr>
              <p:nvPr/>
            </p:nvSpPr>
            <p:spPr bwMode="auto">
              <a:xfrm>
                <a:off x="29" y="19"/>
                <a:ext cx="1161" cy="114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</p:spPr>
            <p:txBody>
              <a:bodyPr vert="eaVert" wrap="none" anchor="ctr"/>
              <a:lstStyle/>
              <a:p>
                <a:pPr>
                  <a:buFont typeface="Arial" panose="020B0604020202090204" pitchFamily="34" charset="0"/>
                  <a:buNone/>
                  <a:defRPr/>
                </a:pPr>
                <a:endParaRPr lang="zh-CN" altLang="en-US">
                  <a:latin typeface="Arial" panose="020B0604020202090204" pitchFamily="34" charset="0"/>
                  <a:ea typeface="宋体" charset="0"/>
                </a:endParaRPr>
              </a:p>
            </p:txBody>
          </p:sp>
          <p:sp>
            <p:nvSpPr>
              <p:cNvPr id="12311" name="Oval 23"/>
              <p:cNvSpPr>
                <a:spLocks noChangeArrowheads="1"/>
              </p:cNvSpPr>
              <p:nvPr/>
            </p:nvSpPr>
            <p:spPr bwMode="auto">
              <a:xfrm>
                <a:off x="97" y="51"/>
                <a:ext cx="1033" cy="925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</p:spPr>
            <p:txBody>
              <a:bodyPr vert="eaVert" wrap="none" anchor="ctr"/>
              <a:lstStyle/>
              <a:p>
                <a:pPr>
                  <a:buFont typeface="Arial" panose="020B0604020202090204" pitchFamily="34" charset="0"/>
                  <a:buNone/>
                  <a:defRPr/>
                </a:pPr>
                <a:endParaRPr lang="zh-CN" altLang="en-US">
                  <a:latin typeface="Arial" panose="020B0604020202090204" pitchFamily="34" charset="0"/>
                  <a:ea typeface="宋体" charset="0"/>
                </a:endParaRPr>
              </a:p>
            </p:txBody>
          </p:sp>
        </p:grpSp>
        <p:sp>
          <p:nvSpPr>
            <p:cNvPr id="12312" name="Oval 24"/>
            <p:cNvSpPr>
              <a:spLocks noChangeArrowheads="1"/>
            </p:cNvSpPr>
            <p:nvPr/>
          </p:nvSpPr>
          <p:spPr bwMode="auto">
            <a:xfrm>
              <a:off x="1600" y="371"/>
              <a:ext cx="164" cy="3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txBody>
            <a:bodyPr wrap="none" anchor="ctr">
              <a:spAutoFit/>
            </a:bodyPr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>
                <a:latin typeface="Arial" panose="020B0604020202090204" pitchFamily="34" charset="0"/>
                <a:ea typeface="宋体" charset="0"/>
              </a:endParaRPr>
            </a:p>
          </p:txBody>
        </p:sp>
        <p:sp>
          <p:nvSpPr>
            <p:cNvPr id="12313" name="Oval 25"/>
            <p:cNvSpPr>
              <a:spLocks noChangeArrowheads="1"/>
            </p:cNvSpPr>
            <p:nvPr/>
          </p:nvSpPr>
          <p:spPr bwMode="auto">
            <a:xfrm>
              <a:off x="1600" y="371"/>
              <a:ext cx="164" cy="3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alpha val="31999"/>
                  </a:schemeClr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txBody>
            <a:bodyPr wrap="none" anchor="ctr">
              <a:spAutoFit/>
            </a:bodyPr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>
                <a:latin typeface="Arial" panose="020B0604020202090204" pitchFamily="34" charset="0"/>
                <a:ea typeface="宋体" charset="0"/>
              </a:endParaRPr>
            </a:p>
          </p:txBody>
        </p:sp>
        <p:sp>
          <p:nvSpPr>
            <p:cNvPr id="12314" name="Oval 26"/>
            <p:cNvSpPr>
              <a:spLocks noChangeArrowheads="1"/>
            </p:cNvSpPr>
            <p:nvPr/>
          </p:nvSpPr>
          <p:spPr bwMode="auto">
            <a:xfrm>
              <a:off x="1670" y="371"/>
              <a:ext cx="933" cy="3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54118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</p:spPr>
          <p:txBody>
            <a:bodyPr anchor="ctr">
              <a:spAutoFit/>
            </a:bodyPr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>
                <a:latin typeface="Arial" panose="020B0604020202090204" pitchFamily="34" charset="0"/>
                <a:ea typeface="宋体" charset="0"/>
              </a:endParaRPr>
            </a:p>
          </p:txBody>
        </p:sp>
        <p:sp>
          <p:nvSpPr>
            <p:cNvPr id="12315" name="Oval 27"/>
            <p:cNvSpPr>
              <a:spLocks noChangeArrowheads="1"/>
            </p:cNvSpPr>
            <p:nvPr/>
          </p:nvSpPr>
          <p:spPr bwMode="auto">
            <a:xfrm>
              <a:off x="1671" y="372"/>
              <a:ext cx="933" cy="327"/>
            </a:xfrm>
            <a:prstGeom prst="ellipse">
              <a:avLst/>
            </a:prstGeom>
            <a:gradFill rotWithShape="1">
              <a:gsLst>
                <a:gs pos="0">
                  <a:schemeClr val="accent1">
                    <a:gamma/>
                    <a:shade val="63529"/>
                    <a:invGamma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txBody>
            <a:bodyPr anchor="ctr">
              <a:spAutoFit/>
            </a:bodyPr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>
                <a:latin typeface="Arial" panose="020B0604020202090204" pitchFamily="34" charset="0"/>
                <a:ea typeface="宋体" charset="0"/>
              </a:endParaRPr>
            </a:p>
          </p:txBody>
        </p:sp>
        <p:sp>
          <p:nvSpPr>
            <p:cNvPr id="12316" name="Oval 28"/>
            <p:cNvSpPr>
              <a:spLocks noChangeArrowheads="1"/>
            </p:cNvSpPr>
            <p:nvPr/>
          </p:nvSpPr>
          <p:spPr bwMode="auto">
            <a:xfrm>
              <a:off x="1716" y="370"/>
              <a:ext cx="840" cy="32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anchor="ctr">
              <a:spAutoFit/>
            </a:bodyPr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>
                <a:latin typeface="Arial" panose="020B0604020202090204" pitchFamily="34" charset="0"/>
                <a:ea typeface="宋体" charset="0"/>
              </a:endParaRPr>
            </a:p>
          </p:txBody>
        </p:sp>
        <p:grpSp>
          <p:nvGrpSpPr>
            <p:cNvPr id="21528" name="Group 29"/>
            <p:cNvGrpSpPr/>
            <p:nvPr/>
          </p:nvGrpSpPr>
          <p:grpSpPr bwMode="auto">
            <a:xfrm>
              <a:off x="1730" y="128"/>
              <a:ext cx="813" cy="805"/>
              <a:chOff x="0" y="0"/>
              <a:chExt cx="1252" cy="1252"/>
            </a:xfrm>
          </p:grpSpPr>
          <p:sp>
            <p:nvSpPr>
              <p:cNvPr id="12318" name="Oval 3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</p:spPr>
            <p:txBody>
              <a:bodyPr vert="eaVert" wrap="none" anchor="ctr"/>
              <a:lstStyle/>
              <a:p>
                <a:pPr>
                  <a:buFont typeface="Arial" panose="020B0604020202090204" pitchFamily="34" charset="0"/>
                  <a:buNone/>
                  <a:defRPr/>
                </a:pPr>
                <a:endParaRPr lang="zh-CN" altLang="en-US">
                  <a:latin typeface="Arial" panose="020B0604020202090204" pitchFamily="34" charset="0"/>
                  <a:ea typeface="宋体" charset="0"/>
                </a:endParaRPr>
              </a:p>
            </p:txBody>
          </p:sp>
          <p:sp>
            <p:nvSpPr>
              <p:cNvPr id="12319" name="Oval 31"/>
              <p:cNvSpPr>
                <a:spLocks noChangeArrowheads="1"/>
              </p:cNvSpPr>
              <p:nvPr/>
            </p:nvSpPr>
            <p:spPr bwMode="auto">
              <a:xfrm>
                <a:off x="15" y="8"/>
                <a:ext cx="1223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</p:spPr>
            <p:txBody>
              <a:bodyPr vert="eaVert" wrap="none" anchor="ctr"/>
              <a:lstStyle/>
              <a:p>
                <a:pPr>
                  <a:buFont typeface="Arial" panose="020B0604020202090204" pitchFamily="34" charset="0"/>
                  <a:buNone/>
                  <a:defRPr/>
                </a:pPr>
                <a:endParaRPr lang="zh-CN" altLang="en-US">
                  <a:latin typeface="Arial" panose="020B0604020202090204" pitchFamily="34" charset="0"/>
                  <a:ea typeface="宋体" charset="0"/>
                </a:endParaRPr>
              </a:p>
            </p:txBody>
          </p:sp>
          <p:sp>
            <p:nvSpPr>
              <p:cNvPr id="12320" name="Oval 32"/>
              <p:cNvSpPr>
                <a:spLocks noChangeArrowheads="1"/>
              </p:cNvSpPr>
              <p:nvPr/>
            </p:nvSpPr>
            <p:spPr bwMode="auto">
              <a:xfrm>
                <a:off x="29" y="19"/>
                <a:ext cx="1161" cy="114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</p:spPr>
            <p:txBody>
              <a:bodyPr vert="eaVert" wrap="none" anchor="ctr"/>
              <a:lstStyle/>
              <a:p>
                <a:pPr>
                  <a:buFont typeface="Arial" panose="020B0604020202090204" pitchFamily="34" charset="0"/>
                  <a:buNone/>
                  <a:defRPr/>
                </a:pPr>
                <a:endParaRPr lang="zh-CN" altLang="en-US">
                  <a:latin typeface="Arial" panose="020B0604020202090204" pitchFamily="34" charset="0"/>
                  <a:ea typeface="宋体" charset="0"/>
                </a:endParaRPr>
              </a:p>
            </p:txBody>
          </p:sp>
          <p:sp>
            <p:nvSpPr>
              <p:cNvPr id="12321" name="Oval 33"/>
              <p:cNvSpPr>
                <a:spLocks noChangeArrowheads="1"/>
              </p:cNvSpPr>
              <p:nvPr/>
            </p:nvSpPr>
            <p:spPr bwMode="auto">
              <a:xfrm>
                <a:off x="97" y="51"/>
                <a:ext cx="1033" cy="925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</p:spPr>
            <p:txBody>
              <a:bodyPr vert="eaVert" wrap="none" anchor="ctr"/>
              <a:lstStyle/>
              <a:p>
                <a:pPr>
                  <a:buFont typeface="Arial" panose="020B0604020202090204" pitchFamily="34" charset="0"/>
                  <a:buNone/>
                  <a:defRPr/>
                </a:pPr>
                <a:endParaRPr lang="zh-CN" altLang="en-US">
                  <a:latin typeface="Arial" panose="020B0604020202090204" pitchFamily="34" charset="0"/>
                  <a:ea typeface="宋体" charset="0"/>
                </a:endParaRPr>
              </a:p>
            </p:txBody>
          </p:sp>
        </p:grpSp>
        <p:grpSp>
          <p:nvGrpSpPr>
            <p:cNvPr id="21529" name="Group 34"/>
            <p:cNvGrpSpPr/>
            <p:nvPr/>
          </p:nvGrpSpPr>
          <p:grpSpPr bwMode="auto">
            <a:xfrm>
              <a:off x="3286" y="128"/>
              <a:ext cx="814" cy="805"/>
              <a:chOff x="0" y="0"/>
              <a:chExt cx="1252" cy="1252"/>
            </a:xfrm>
          </p:grpSpPr>
          <p:sp>
            <p:nvSpPr>
              <p:cNvPr id="12323" name="Oval 3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>
                <a:noFill/>
              </a:ln>
              <a:effectLst/>
            </p:spPr>
            <p:txBody>
              <a:bodyPr vert="eaVert" wrap="none" anchor="ctr"/>
              <a:lstStyle/>
              <a:p>
                <a:pPr>
                  <a:buFont typeface="Arial" panose="020B0604020202090204" pitchFamily="34" charset="0"/>
                  <a:buNone/>
                  <a:defRPr/>
                </a:pPr>
                <a:endParaRPr lang="zh-CN" altLang="en-US">
                  <a:latin typeface="Arial" panose="020B0604020202090204" pitchFamily="34" charset="0"/>
                  <a:ea typeface="宋体" charset="0"/>
                </a:endParaRPr>
              </a:p>
            </p:txBody>
          </p:sp>
          <p:sp>
            <p:nvSpPr>
              <p:cNvPr id="12324" name="Oval 36"/>
              <p:cNvSpPr>
                <a:spLocks noChangeArrowheads="1"/>
              </p:cNvSpPr>
              <p:nvPr/>
            </p:nvSpPr>
            <p:spPr bwMode="auto">
              <a:xfrm>
                <a:off x="15" y="8"/>
                <a:ext cx="1223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>
                <a:noFill/>
              </a:ln>
              <a:effectLst/>
            </p:spPr>
            <p:txBody>
              <a:bodyPr vert="eaVert" wrap="none" anchor="ctr"/>
              <a:lstStyle/>
              <a:p>
                <a:pPr>
                  <a:buFont typeface="Arial" panose="020B0604020202090204" pitchFamily="34" charset="0"/>
                  <a:buNone/>
                  <a:defRPr/>
                </a:pPr>
                <a:endParaRPr lang="zh-CN" altLang="en-US">
                  <a:latin typeface="Arial" panose="020B0604020202090204" pitchFamily="34" charset="0"/>
                  <a:ea typeface="宋体" charset="0"/>
                </a:endParaRPr>
              </a:p>
            </p:txBody>
          </p:sp>
          <p:sp>
            <p:nvSpPr>
              <p:cNvPr id="12325" name="Oval 37"/>
              <p:cNvSpPr>
                <a:spLocks noChangeArrowheads="1"/>
              </p:cNvSpPr>
              <p:nvPr/>
            </p:nvSpPr>
            <p:spPr bwMode="auto">
              <a:xfrm>
                <a:off x="29" y="19"/>
                <a:ext cx="1161" cy="114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</p:spPr>
            <p:txBody>
              <a:bodyPr vert="eaVert" wrap="none" anchor="ctr"/>
              <a:lstStyle/>
              <a:p>
                <a:pPr>
                  <a:buFont typeface="Arial" panose="020B0604020202090204" pitchFamily="34" charset="0"/>
                  <a:buNone/>
                  <a:defRPr/>
                </a:pPr>
                <a:endParaRPr lang="zh-CN" altLang="en-US">
                  <a:latin typeface="Arial" panose="020B0604020202090204" pitchFamily="34" charset="0"/>
                  <a:ea typeface="宋体" charset="0"/>
                </a:endParaRPr>
              </a:p>
            </p:txBody>
          </p:sp>
          <p:sp>
            <p:nvSpPr>
              <p:cNvPr id="12326" name="Oval 38"/>
              <p:cNvSpPr>
                <a:spLocks noChangeArrowheads="1"/>
              </p:cNvSpPr>
              <p:nvPr/>
            </p:nvSpPr>
            <p:spPr bwMode="auto">
              <a:xfrm>
                <a:off x="97" y="51"/>
                <a:ext cx="1034" cy="925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7999"/>
                    </a:srgbClr>
                  </a:gs>
                </a:gsLst>
                <a:lin ang="5400000" scaled="1"/>
              </a:gradFill>
              <a:ln>
                <a:noFill/>
              </a:ln>
              <a:effectLst/>
            </p:spPr>
            <p:txBody>
              <a:bodyPr vert="eaVert" wrap="none" anchor="ctr"/>
              <a:lstStyle/>
              <a:p>
                <a:pPr>
                  <a:buFont typeface="Arial" panose="020B0604020202090204" pitchFamily="34" charset="0"/>
                  <a:buNone/>
                  <a:defRPr/>
                </a:pPr>
                <a:endParaRPr lang="zh-CN" altLang="en-US">
                  <a:latin typeface="Arial" panose="020B0604020202090204" pitchFamily="34" charset="0"/>
                  <a:ea typeface="宋体" charset="0"/>
                </a:endParaRPr>
              </a:p>
            </p:txBody>
          </p:sp>
        </p:grpSp>
        <p:sp>
          <p:nvSpPr>
            <p:cNvPr id="12327" name="Text Box 39"/>
            <p:cNvSpPr txBox="1">
              <a:spLocks noChangeArrowheads="1"/>
            </p:cNvSpPr>
            <p:nvPr/>
          </p:nvSpPr>
          <p:spPr bwMode="auto">
            <a:xfrm>
              <a:off x="237" y="426"/>
              <a:ext cx="698" cy="2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>
                <a:buFont typeface="Arial" panose="020B0604020202090204" pitchFamily="34" charset="0"/>
                <a:buNone/>
                <a:defRPr/>
              </a:pPr>
              <a:r>
                <a:rPr lang="zh-CN" altLang="en-US" sz="2400" dirty="0">
                  <a:solidFill>
                    <a:srgbClr val="000000"/>
                  </a:solidFill>
                  <a:latin typeface="Arial" panose="020B0604020202090204" pitchFamily="34" charset="0"/>
                  <a:ea typeface="宋体" charset="0"/>
                </a:rPr>
                <a:t>工作区</a:t>
              </a:r>
              <a:endParaRPr lang="en-US" altLang="zh-CN" sz="2400" dirty="0">
                <a:solidFill>
                  <a:srgbClr val="000000"/>
                </a:solidFill>
                <a:latin typeface="Arial" panose="020B0604020202090204" pitchFamily="34" charset="0"/>
                <a:ea typeface="宋体" charset="0"/>
              </a:endParaRPr>
            </a:p>
          </p:txBody>
        </p:sp>
        <p:sp>
          <p:nvSpPr>
            <p:cNvPr id="12328" name="Text Box 40"/>
            <p:cNvSpPr txBox="1">
              <a:spLocks noChangeArrowheads="1"/>
            </p:cNvSpPr>
            <p:nvPr/>
          </p:nvSpPr>
          <p:spPr bwMode="auto">
            <a:xfrm>
              <a:off x="1794" y="426"/>
              <a:ext cx="698" cy="2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>
                <a:buFont typeface="Arial" panose="020B0604020202090204" pitchFamily="34" charset="0"/>
                <a:buNone/>
                <a:defRPr/>
              </a:pPr>
              <a:r>
                <a:rPr lang="zh-CN" altLang="en-US" sz="2400" dirty="0">
                  <a:solidFill>
                    <a:srgbClr val="000000"/>
                  </a:solidFill>
                  <a:latin typeface="Arial" panose="020B0604020202090204" pitchFamily="34" charset="0"/>
                  <a:ea typeface="宋体" charset="0"/>
                </a:rPr>
                <a:t>暂存区</a:t>
              </a:r>
              <a:endParaRPr lang="en-US" altLang="zh-CN" sz="2400" dirty="0">
                <a:solidFill>
                  <a:srgbClr val="000000"/>
                </a:solidFill>
                <a:latin typeface="Arial" panose="020B0604020202090204" pitchFamily="34" charset="0"/>
                <a:ea typeface="宋体" charset="0"/>
              </a:endParaRPr>
            </a:p>
          </p:txBody>
        </p:sp>
        <p:sp>
          <p:nvSpPr>
            <p:cNvPr id="12329" name="Text Box 41"/>
            <p:cNvSpPr txBox="1">
              <a:spLocks noChangeArrowheads="1"/>
            </p:cNvSpPr>
            <p:nvPr/>
          </p:nvSpPr>
          <p:spPr bwMode="auto">
            <a:xfrm>
              <a:off x="3347" y="426"/>
              <a:ext cx="698" cy="2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>
                <a:buFont typeface="Arial" panose="020B0604020202090204" pitchFamily="34" charset="0"/>
                <a:buNone/>
                <a:defRPr/>
              </a:pPr>
              <a:r>
                <a:rPr lang="zh-CN" altLang="en-US" sz="2400" dirty="0">
                  <a:solidFill>
                    <a:srgbClr val="000000"/>
                  </a:solidFill>
                  <a:latin typeface="Arial" panose="020B0604020202090204" pitchFamily="34" charset="0"/>
                  <a:ea typeface="宋体" charset="0"/>
                </a:rPr>
                <a:t>版本库</a:t>
              </a:r>
              <a:endParaRPr lang="en-US" altLang="zh-CN" sz="2400" dirty="0">
                <a:solidFill>
                  <a:srgbClr val="000000"/>
                </a:solidFill>
                <a:latin typeface="Arial" panose="020B0604020202090204" pitchFamily="34" charset="0"/>
                <a:ea typeface="宋体" charset="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核心概念</a:t>
            </a:r>
            <a:r>
              <a:rPr lang="en-US" altLang="zh-CN" dirty="0"/>
              <a:t>-</a:t>
            </a:r>
            <a:r>
              <a:rPr lang="zh-CN" altLang="en-US" dirty="0"/>
              <a:t>工作区和暂存区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工作区（</a:t>
            </a:r>
            <a:r>
              <a:rPr lang="en-US" sz="2400" dirty="0"/>
              <a:t>Working Directory）</a:t>
            </a:r>
            <a:r>
              <a:rPr lang="zh-CN" altLang="en-US" sz="2400" dirty="0"/>
              <a:t>就是你在电脑里能看到的目录</a:t>
            </a:r>
            <a:endParaRPr lang="en-US" altLang="zh-CN" sz="2400" dirty="0"/>
          </a:p>
          <a:p>
            <a:r>
              <a:rPr lang="zh-CN" altLang="en-US" sz="2400" dirty="0"/>
              <a:t>版本库（</a:t>
            </a:r>
            <a:r>
              <a:rPr lang="en-US" sz="2400" dirty="0"/>
              <a:t>Repository）</a:t>
            </a:r>
          </a:p>
          <a:p>
            <a:endParaRPr lang="en-US" altLang="zh-CN" sz="2400" dirty="0"/>
          </a:p>
          <a:p>
            <a:r>
              <a:rPr lang="zh-CN" altLang="en-US" sz="2400" dirty="0"/>
              <a:t>工作区有一个隐藏目录</a:t>
            </a:r>
            <a:r>
              <a:rPr lang="en-US" altLang="zh-CN" sz="2400" dirty="0"/>
              <a:t>.</a:t>
            </a:r>
            <a:r>
              <a:rPr lang="en-US" sz="2400" dirty="0"/>
              <a:t>git，</a:t>
            </a:r>
            <a:r>
              <a:rPr lang="zh-CN" altLang="en-US" sz="2400" dirty="0"/>
              <a:t>这个不算工作区，而是</a:t>
            </a:r>
            <a:r>
              <a:rPr lang="en-US" sz="2400" dirty="0"/>
              <a:t>Git</a:t>
            </a:r>
            <a:r>
              <a:rPr lang="zh-CN" altLang="en-US" sz="2400" dirty="0"/>
              <a:t>的版本库。</a:t>
            </a:r>
          </a:p>
          <a:p>
            <a:pPr fontAlgn="auto">
              <a:lnSpc>
                <a:spcPct val="100000"/>
              </a:lnSpc>
            </a:pPr>
            <a:r>
              <a:rPr lang="en-US" sz="2400" dirty="0"/>
              <a:t>Git</a:t>
            </a:r>
            <a:r>
              <a:rPr lang="zh-CN" altLang="en-US" sz="2400" dirty="0"/>
              <a:t>的版本库里存了很多东西，其中最重要的就是称为</a:t>
            </a:r>
            <a:r>
              <a:rPr lang="en-US" sz="2400" dirty="0"/>
              <a:t>stage（</a:t>
            </a:r>
            <a:r>
              <a:rPr lang="zh-CN" altLang="en-US" sz="2400" dirty="0"/>
              <a:t>或者叫</a:t>
            </a:r>
            <a:r>
              <a:rPr lang="en-US" sz="2400" dirty="0"/>
              <a:t>index）</a:t>
            </a:r>
            <a:r>
              <a:rPr lang="zh-CN" altLang="en-US" sz="2400" dirty="0"/>
              <a:t>的暂存区，还有</a:t>
            </a:r>
            <a:r>
              <a:rPr lang="en-US" sz="2400" dirty="0"/>
              <a:t>Git</a:t>
            </a:r>
            <a:r>
              <a:rPr lang="zh-CN" altLang="en-US" sz="2400" dirty="0"/>
              <a:t>为我们自动创建的第一个分支</a:t>
            </a:r>
            <a:r>
              <a:rPr lang="en-US" sz="2400" dirty="0"/>
              <a:t>master，</a:t>
            </a:r>
            <a:r>
              <a:rPr lang="zh-CN" altLang="en-US" sz="2400" dirty="0"/>
              <a:t>以及指向</a:t>
            </a:r>
            <a:r>
              <a:rPr lang="en-US" sz="2400" dirty="0"/>
              <a:t>master</a:t>
            </a:r>
            <a:r>
              <a:rPr lang="zh-CN" altLang="en-US" sz="2400" dirty="0"/>
              <a:t>的一个指针叫</a:t>
            </a:r>
            <a:r>
              <a:rPr lang="en-US" sz="2400" dirty="0"/>
              <a:t>HEAD。</a:t>
            </a:r>
          </a:p>
          <a:p>
            <a:endParaRPr lang="en-US" sz="2400" dirty="0"/>
          </a:p>
          <a:p>
            <a:r>
              <a:rPr lang="zh-CN" altLang="en-US" sz="2000" i="1" dirty="0"/>
              <a:t>不要随便动 </a:t>
            </a:r>
            <a:r>
              <a:rPr lang="en-US" altLang="zh-CN" sz="2000" i="1" dirty="0"/>
              <a:t>.git</a:t>
            </a:r>
            <a:r>
              <a:rPr lang="zh-CN" altLang="en-US" sz="2000" i="1" dirty="0"/>
              <a:t> 文件夹，想要结束版本管理可以直接删掉 </a:t>
            </a:r>
            <a:r>
              <a:rPr lang="en-US" altLang="zh-CN" sz="2000" i="1" dirty="0"/>
              <a:t>.git</a:t>
            </a:r>
            <a:r>
              <a:rPr lang="zh-CN" altLang="en-US" sz="2000" i="1" dirty="0"/>
              <a:t> 目录即可</a:t>
            </a:r>
            <a:endParaRPr lang="en-US" sz="2000" i="1" dirty="0"/>
          </a:p>
          <a:p>
            <a:endParaRPr lang="en-US" sz="2000" i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核心概念</a:t>
            </a:r>
            <a:r>
              <a:rPr lang="en-US" altLang="zh-CN" dirty="0"/>
              <a:t>-</a:t>
            </a:r>
            <a:r>
              <a:rPr lang="zh-CN" altLang="en-US" dirty="0"/>
              <a:t>管理修改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第一步，对</a:t>
            </a:r>
            <a:r>
              <a:rPr lang="en-US" sz="2400" dirty="0" err="1"/>
              <a:t>readme.txt</a:t>
            </a:r>
            <a:r>
              <a:rPr lang="zh-CN" altLang="en-US" sz="2400" dirty="0"/>
              <a:t>做一个修改，比如加一行内容</a:t>
            </a:r>
            <a:endParaRPr lang="en-US" altLang="zh-CN" sz="2400" dirty="0"/>
          </a:p>
          <a:p>
            <a:r>
              <a:rPr lang="en-US" sz="2400" dirty="0"/>
              <a:t>$ git add </a:t>
            </a:r>
            <a:r>
              <a:rPr lang="en-US" sz="2400" dirty="0" err="1"/>
              <a:t>readme.txt</a:t>
            </a:r>
            <a:endParaRPr lang="en-US" altLang="zh-CN" sz="2400" dirty="0"/>
          </a:p>
          <a:p>
            <a:r>
              <a:rPr lang="zh-CN" altLang="en-US" sz="2400" dirty="0"/>
              <a:t>再修改</a:t>
            </a:r>
            <a:r>
              <a:rPr lang="en-US" sz="2400" dirty="0" err="1"/>
              <a:t>readme.txt</a:t>
            </a:r>
            <a:endParaRPr lang="en-US" sz="2400" dirty="0"/>
          </a:p>
          <a:p>
            <a:r>
              <a:rPr lang="en-US" sz="2400" dirty="0"/>
              <a:t>$ git </a:t>
            </a:r>
            <a:r>
              <a:rPr lang="en-US" sz="2400" b="1" dirty="0"/>
              <a:t>commit</a:t>
            </a:r>
            <a:r>
              <a:rPr lang="en-US" sz="2400" dirty="0"/>
              <a:t> -m "git tracks changes”</a:t>
            </a:r>
          </a:p>
          <a:p>
            <a:r>
              <a:rPr lang="en-US" sz="2400" dirty="0"/>
              <a:t>$ git status</a:t>
            </a:r>
            <a:r>
              <a:rPr lang="zh-CN" altLang="en-US" sz="2400" dirty="0"/>
              <a:t> </a:t>
            </a:r>
            <a:r>
              <a:rPr lang="en-US" altLang="zh-CN" sz="2400" dirty="0"/>
              <a:t>#</a:t>
            </a:r>
            <a:r>
              <a:rPr lang="zh-CN" altLang="en-US" sz="2400" dirty="0"/>
              <a:t> 查看工作区状态，发现第二次的修改没有被提交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b="1" dirty="0">
                <a:solidFill>
                  <a:srgbClr val="FF0000"/>
                </a:solidFill>
              </a:rPr>
              <a:t>如何理解？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核心概念</a:t>
            </a:r>
            <a:r>
              <a:rPr lang="en-US" altLang="zh-CN" dirty="0"/>
              <a:t>-</a:t>
            </a:r>
            <a:r>
              <a:rPr lang="zh-CN" altLang="en-US" dirty="0"/>
              <a:t>管理修改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b="1" dirty="0"/>
              <a:t>流程：</a:t>
            </a:r>
            <a:r>
              <a:rPr lang="zh-CN" altLang="en-US" sz="2400" b="1" dirty="0">
                <a:solidFill>
                  <a:srgbClr val="FF0000"/>
                </a:solidFill>
              </a:rPr>
              <a:t>第一次修改 </a:t>
            </a:r>
            <a:r>
              <a:rPr lang="en-US" altLang="zh-CN" sz="2400" b="1" dirty="0">
                <a:solidFill>
                  <a:srgbClr val="FF0000"/>
                </a:solidFill>
              </a:rPr>
              <a:t>-&gt; </a:t>
            </a:r>
            <a:r>
              <a:rPr lang="en-US" sz="2400" b="1" dirty="0">
                <a:solidFill>
                  <a:srgbClr val="FF0000"/>
                </a:solidFill>
              </a:rPr>
              <a:t>git add -&gt; </a:t>
            </a:r>
            <a:r>
              <a:rPr lang="zh-CN" altLang="en-US" sz="2400" b="1" dirty="0">
                <a:solidFill>
                  <a:srgbClr val="FF0000"/>
                </a:solidFill>
              </a:rPr>
              <a:t>第二次修改 </a:t>
            </a:r>
            <a:r>
              <a:rPr lang="en-US" altLang="zh-CN" sz="2400" b="1" dirty="0">
                <a:solidFill>
                  <a:srgbClr val="FF0000"/>
                </a:solidFill>
              </a:rPr>
              <a:t>-&gt; </a:t>
            </a:r>
            <a:r>
              <a:rPr lang="en-US" sz="2400" b="1" dirty="0">
                <a:solidFill>
                  <a:srgbClr val="FF0000"/>
                </a:solidFill>
              </a:rPr>
              <a:t>git commit</a:t>
            </a:r>
          </a:p>
          <a:p>
            <a:endParaRPr lang="en-US" altLang="zh-CN" sz="2400" dirty="0"/>
          </a:p>
          <a:p>
            <a:r>
              <a:rPr lang="zh-CN" altLang="en-US" sz="2400" dirty="0"/>
              <a:t>当你用</a:t>
            </a:r>
            <a:r>
              <a:rPr lang="en-US" sz="2400" dirty="0"/>
              <a:t>git add</a:t>
            </a:r>
            <a:r>
              <a:rPr lang="zh-CN" altLang="en-US" sz="2400" dirty="0"/>
              <a:t>命令后，在工作区的第一次修改被放入暂存区，准备提交，</a:t>
            </a:r>
            <a:endParaRPr lang="en-US" altLang="zh-CN" sz="2400" dirty="0"/>
          </a:p>
          <a:p>
            <a:r>
              <a:rPr lang="zh-CN" altLang="en-US" sz="2400" dirty="0"/>
              <a:t>在工作区的第二次修改并没有放入暂存区，</a:t>
            </a:r>
            <a:endParaRPr lang="en-US" altLang="zh-CN" sz="2400" dirty="0"/>
          </a:p>
          <a:p>
            <a:r>
              <a:rPr lang="en-US" sz="2400" dirty="0"/>
              <a:t>git commit</a:t>
            </a:r>
            <a:r>
              <a:rPr lang="zh-CN" altLang="en-US" sz="2400" dirty="0"/>
              <a:t>只负责把暂存区的修改提交了，</a:t>
            </a:r>
            <a:endParaRPr lang="en-US" altLang="zh-CN" sz="2400" dirty="0"/>
          </a:p>
          <a:p>
            <a:r>
              <a:rPr lang="zh-CN" altLang="en-US" sz="2400" dirty="0"/>
              <a:t>第一次的修改被提交了，第二次的修改不会被提交</a:t>
            </a:r>
            <a:endParaRPr lang="en-US" altLang="zh-CN" sz="2400" dirty="0"/>
          </a:p>
          <a:p>
            <a:endParaRPr lang="en-US" sz="2400" dirty="0"/>
          </a:p>
          <a:p>
            <a:r>
              <a:rPr lang="en-US" sz="2800" b="1" dirty="0"/>
              <a:t>Git</a:t>
            </a:r>
            <a:r>
              <a:rPr lang="zh-CN" altLang="en-US" sz="2800" b="1" dirty="0"/>
              <a:t>管理的是修改</a:t>
            </a:r>
            <a:endParaRPr 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核心概念</a:t>
            </a:r>
            <a:r>
              <a:rPr lang="en-US" altLang="zh-CN" dirty="0"/>
              <a:t>-</a:t>
            </a:r>
            <a:r>
              <a:rPr lang="zh-CN" altLang="en-US" dirty="0"/>
              <a:t>管理修改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>
                <a:sym typeface="+mn-ea"/>
              </a:rPr>
              <a:t>撤销修改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$ git checkout -- file</a:t>
            </a:r>
            <a:r>
              <a:rPr lang="zh-CN" altLang="en-US" sz="2400" dirty="0"/>
              <a:t>  </a:t>
            </a:r>
            <a:r>
              <a:rPr lang="en-US" altLang="zh-CN" sz="2400" dirty="0"/>
              <a:t>#</a:t>
            </a:r>
            <a:r>
              <a:rPr lang="zh-CN" altLang="en-US" sz="2400" dirty="0"/>
              <a:t> 从暂存区覆盖工作区</a:t>
            </a:r>
            <a:endParaRPr lang="en-US" altLang="zh-CN" sz="2400" dirty="0"/>
          </a:p>
          <a:p>
            <a:r>
              <a:rPr lang="en-US" sz="2400" dirty="0"/>
              <a:t>$ git reset HEAD &lt;file&gt;</a:t>
            </a:r>
            <a:r>
              <a:rPr lang="zh-CN" altLang="en-US" sz="2400" dirty="0"/>
              <a:t> </a:t>
            </a:r>
            <a:r>
              <a:rPr lang="en-US" altLang="zh-CN" sz="2400" dirty="0"/>
              <a:t>#</a:t>
            </a:r>
            <a:r>
              <a:rPr lang="zh-CN" altLang="en-US" sz="2400" dirty="0"/>
              <a:t> 从最新版本区覆盖暂存区</a:t>
            </a:r>
            <a:endParaRPr lang="en-US" sz="2400" dirty="0"/>
          </a:p>
          <a:p>
            <a:endParaRPr lang="en-US" altLang="zh-CN" sz="2400" b="1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分支管理</a:t>
            </a:r>
            <a:r>
              <a:rPr lang="en-US" altLang="zh-CN"/>
              <a:t>-</a:t>
            </a:r>
            <a:r>
              <a:rPr lang="zh-CN" altLang="en-US"/>
              <a:t>并行开发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分支的意义</a:t>
            </a:r>
          </a:p>
          <a:p>
            <a:endParaRPr lang="zh-CN" altLang="en-US" sz="2000" dirty="0"/>
          </a:p>
          <a:p>
            <a:r>
              <a:rPr lang="zh-CN" altLang="en-US" sz="2000" dirty="0"/>
              <a:t>分支在实际中有什么用呢？假设你准备开发一个新功能，但是需要两周才能完成，第一周你写了50%的代码，如果立刻提交，由于代码还没写完，不完整的代码库会导致别人不能干活了。如果等代码全部写完再一次提交，又存在丢失每天进度的巨大风险。</a:t>
            </a:r>
          </a:p>
          <a:p>
            <a:endParaRPr lang="zh-CN" altLang="en-US" sz="2000" dirty="0"/>
          </a:p>
          <a:p>
            <a:r>
              <a:rPr lang="zh-CN" altLang="en-US" sz="2000" dirty="0"/>
              <a:t>现在有了分支，就不用怕了。你创建了一个属于你自己的分支，别人看不到，还继续在原来的分支上正常工作，而你在自己的分支上干活，想提交就提交，直到开发完毕后，再一次性合并到原来的分支上，这样，既安全，又不影响别人工作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分支管理</a:t>
            </a:r>
            <a:r>
              <a:rPr lang="en-US" altLang="zh-CN"/>
              <a:t>-</a:t>
            </a:r>
            <a:r>
              <a:rPr lang="zh-CN" altLang="en-US"/>
              <a:t>查看和创建分支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$ git branch -v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/>
              <a:t>$ (master) git checkout -b dev</a:t>
            </a:r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105" y="3272790"/>
            <a:ext cx="5157470" cy="2148840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984500"/>
            <a:ext cx="5183505" cy="27254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27680" y="5864860"/>
            <a:ext cx="79044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i="1"/>
              <a:t>切换分支使用git checkout &lt;branch&gt;</a:t>
            </a:r>
          </a:p>
          <a:p>
            <a:pPr algn="l"/>
            <a:r>
              <a:rPr lang="zh-CN" altLang="en-US" i="1"/>
              <a:t>撤销修改则是git checkout -- &lt;file&gt;， 同一个命令，有两种作用</a:t>
            </a:r>
          </a:p>
          <a:p>
            <a:pPr algn="l"/>
            <a:r>
              <a:rPr lang="zh-CN" altLang="en-US" i="1"/>
              <a:t>git switch -c dev 作为新命令可读性更好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0" lang="zh-CN" altLang="en-US"/>
              <a:t>大纲</a:t>
            </a:r>
            <a:endParaRPr kumimoji="0" lang="zh-CN" altLang="en-US">
              <a:solidFill>
                <a:schemeClr val="accent1"/>
              </a:solidFill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3184525" y="722313"/>
            <a:ext cx="184150" cy="36671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>
              <a:buFont typeface="Arial" panose="020B0604020202090204" pitchFamily="34" charset="0"/>
              <a:buNone/>
              <a:defRPr/>
            </a:pPr>
            <a:endParaRPr lang="zh-CN" altLang="en-US">
              <a:latin typeface="Arial" panose="020B0604020202090204" pitchFamily="34" charset="0"/>
              <a:ea typeface="宋体" charset="0"/>
            </a:endParaRPr>
          </a:p>
        </p:txBody>
      </p:sp>
      <p:grpSp>
        <p:nvGrpSpPr>
          <p:cNvPr id="15363" name="Group 4"/>
          <p:cNvGrpSpPr/>
          <p:nvPr/>
        </p:nvGrpSpPr>
        <p:grpSpPr bwMode="auto">
          <a:xfrm>
            <a:off x="3352800" y="2100263"/>
            <a:ext cx="5410200" cy="665162"/>
            <a:chOff x="0" y="0"/>
            <a:chExt cx="3408" cy="419"/>
          </a:xfrm>
        </p:grpSpPr>
        <p:grpSp>
          <p:nvGrpSpPr>
            <p:cNvPr id="15396" name="Group 5"/>
            <p:cNvGrpSpPr/>
            <p:nvPr/>
          </p:nvGrpSpPr>
          <p:grpSpPr bwMode="auto">
            <a:xfrm>
              <a:off x="0" y="0"/>
              <a:ext cx="480" cy="419"/>
              <a:chOff x="0" y="0"/>
              <a:chExt cx="1549" cy="1351"/>
            </a:xfrm>
          </p:grpSpPr>
          <p:sp>
            <p:nvSpPr>
              <p:cNvPr id="5126" name="AutoShape 6"/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buFont typeface="Arial" panose="020B0604020202090204" pitchFamily="34" charset="0"/>
                  <a:buNone/>
                  <a:defRPr/>
                </a:pPr>
                <a:endParaRPr lang="zh-CN" altLang="en-US">
                  <a:latin typeface="Arial" panose="020B0604020202090204" pitchFamily="34" charset="0"/>
                  <a:ea typeface="宋体" charset="0"/>
                </a:endParaRPr>
              </a:p>
            </p:txBody>
          </p:sp>
          <p:sp>
            <p:nvSpPr>
              <p:cNvPr id="5127" name="AutoShape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 cmpd="sng">
                <a:solidFill>
                  <a:srgbClr val="C0C0C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buFont typeface="Arial" panose="020B0604020202090204" pitchFamily="34" charset="0"/>
                  <a:buNone/>
                  <a:defRPr/>
                </a:pPr>
                <a:endParaRPr lang="zh-CN" altLang="en-US">
                  <a:latin typeface="Arial" panose="020B0604020202090204" pitchFamily="34" charset="0"/>
                  <a:ea typeface="宋体" charset="0"/>
                </a:endParaRPr>
              </a:p>
            </p:txBody>
          </p:sp>
          <p:sp>
            <p:nvSpPr>
              <p:cNvPr id="5128" name="AutoShape 8"/>
              <p:cNvSpPr>
                <a:spLocks noChangeArrowheads="1"/>
              </p:cNvSpPr>
              <p:nvPr/>
            </p:nvSpPr>
            <p:spPr bwMode="auto">
              <a:xfrm>
                <a:off x="90" y="81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 cmpd="sng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buFont typeface="Arial" panose="020B0604020202090204" pitchFamily="34" charset="0"/>
                  <a:buNone/>
                  <a:defRPr/>
                </a:pPr>
                <a:endParaRPr lang="zh-CN" altLang="en-US">
                  <a:latin typeface="Arial" panose="020B0604020202090204" pitchFamily="34" charset="0"/>
                  <a:ea typeface="宋体" charset="0"/>
                </a:endParaRPr>
              </a:p>
            </p:txBody>
          </p:sp>
        </p:grpSp>
        <p:sp>
          <p:nvSpPr>
            <p:cNvPr id="5129" name="Line 9"/>
            <p:cNvSpPr>
              <a:spLocks noChangeShapeType="1"/>
            </p:cNvSpPr>
            <p:nvPr/>
          </p:nvSpPr>
          <p:spPr bwMode="auto">
            <a:xfrm>
              <a:off x="384" y="384"/>
              <a:ext cx="3024" cy="0"/>
            </a:xfrm>
            <a:prstGeom prst="line">
              <a:avLst/>
            </a:prstGeom>
            <a:noFill/>
            <a:ln w="25400" cmpd="sng">
              <a:solidFill>
                <a:schemeClr val="tx1"/>
              </a:solidFill>
              <a:prstDash val="sysDot"/>
              <a:round/>
              <a:tailEnd type="oval" w="med" len="med"/>
            </a:ln>
            <a:effectLst/>
          </p:spPr>
          <p:txBody>
            <a:bodyPr wrap="none" anchor="ctr"/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>
                <a:latin typeface="Arial" panose="020B0604020202090204" pitchFamily="34" charset="0"/>
                <a:ea typeface="宋体" charset="0"/>
              </a:endParaRPr>
            </a:p>
          </p:txBody>
        </p:sp>
        <p:sp>
          <p:nvSpPr>
            <p:cNvPr id="5130" name="Text Box 10"/>
            <p:cNvSpPr txBox="1">
              <a:spLocks noChangeArrowheads="1"/>
            </p:cNvSpPr>
            <p:nvPr/>
          </p:nvSpPr>
          <p:spPr bwMode="auto">
            <a:xfrm>
              <a:off x="624" y="14"/>
              <a:ext cx="2352" cy="29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buFont typeface="Arial" panose="020B0604020202090204" pitchFamily="34" charset="0"/>
                <a:buNone/>
                <a:defRPr/>
              </a:pPr>
              <a:r>
                <a:rPr lang="en-US" altLang="zh-CN" sz="2400" dirty="0">
                  <a:latin typeface="Arial" panose="020B0604020202090204" pitchFamily="34" charset="0"/>
                  <a:ea typeface="宋体" charset="0"/>
                  <a:cs typeface="宋体" charset="0"/>
                </a:rPr>
                <a:t>SCM</a:t>
              </a:r>
              <a:r>
                <a:rPr lang="zh-CN" altLang="en-US" sz="2400" dirty="0">
                  <a:latin typeface="Arial" panose="020B0604020202090204" pitchFamily="34" charset="0"/>
                  <a:ea typeface="宋体" charset="0"/>
                  <a:cs typeface="宋体" charset="0"/>
                </a:rPr>
                <a:t>和</a:t>
              </a:r>
              <a:r>
                <a:rPr lang="en-US" altLang="zh-CN" sz="2400" dirty="0">
                  <a:latin typeface="Arial" panose="020B0604020202090204" pitchFamily="34" charset="0"/>
                  <a:ea typeface="宋体" charset="0"/>
                  <a:cs typeface="宋体" charset="0"/>
                </a:rPr>
                <a:t>Git</a:t>
              </a:r>
              <a:r>
                <a:rPr lang="zh-CN" altLang="en-US" sz="2400" dirty="0">
                  <a:latin typeface="Arial" panose="020B0604020202090204" pitchFamily="34" charset="0"/>
                  <a:ea typeface="宋体" charset="0"/>
                  <a:cs typeface="宋体" charset="0"/>
                </a:rPr>
                <a:t>的概念</a:t>
              </a:r>
            </a:p>
          </p:txBody>
        </p:sp>
        <p:sp>
          <p:nvSpPr>
            <p:cNvPr id="5131" name="Text Box 11"/>
            <p:cNvSpPr txBox="1">
              <a:spLocks noChangeArrowheads="1"/>
            </p:cNvSpPr>
            <p:nvPr/>
          </p:nvSpPr>
          <p:spPr bwMode="auto">
            <a:xfrm>
              <a:off x="124" y="62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>
                <a:buFont typeface="Arial" panose="020B0604020202090204" pitchFamily="34" charset="0"/>
                <a:buNone/>
                <a:defRPr/>
              </a:pPr>
              <a:r>
                <a:rPr lang="en-US" altLang="zh-CN" sz="2400" b="1">
                  <a:latin typeface="Arial" panose="020B0604020202090204" pitchFamily="34" charset="0"/>
                  <a:ea typeface="宋体" charset="0"/>
                </a:rPr>
                <a:t>1</a:t>
              </a:r>
            </a:p>
          </p:txBody>
        </p:sp>
      </p:grpSp>
      <p:grpSp>
        <p:nvGrpSpPr>
          <p:cNvPr id="15364" name="Group 12"/>
          <p:cNvGrpSpPr/>
          <p:nvPr/>
        </p:nvGrpSpPr>
        <p:grpSpPr bwMode="auto">
          <a:xfrm>
            <a:off x="3352800" y="3014663"/>
            <a:ext cx="5410200" cy="665162"/>
            <a:chOff x="0" y="0"/>
            <a:chExt cx="3408" cy="419"/>
          </a:xfrm>
        </p:grpSpPr>
        <p:grpSp>
          <p:nvGrpSpPr>
            <p:cNvPr id="15389" name="Group 13"/>
            <p:cNvGrpSpPr/>
            <p:nvPr/>
          </p:nvGrpSpPr>
          <p:grpSpPr bwMode="auto">
            <a:xfrm>
              <a:off x="0" y="0"/>
              <a:ext cx="480" cy="419"/>
              <a:chOff x="0" y="0"/>
              <a:chExt cx="1549" cy="1351"/>
            </a:xfrm>
          </p:grpSpPr>
          <p:sp>
            <p:nvSpPr>
              <p:cNvPr id="5134" name="AutoShape 14"/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buFont typeface="Arial" panose="020B0604020202090204" pitchFamily="34" charset="0"/>
                  <a:buNone/>
                  <a:defRPr/>
                </a:pPr>
                <a:endParaRPr lang="zh-CN" altLang="en-US">
                  <a:latin typeface="Arial" panose="020B0604020202090204" pitchFamily="34" charset="0"/>
                  <a:ea typeface="宋体" charset="0"/>
                </a:endParaRPr>
              </a:p>
            </p:txBody>
          </p:sp>
          <p:sp>
            <p:nvSpPr>
              <p:cNvPr id="5135" name="AutoShape 1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 cmpd="sng">
                <a:solidFill>
                  <a:srgbClr val="C0C0C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buFont typeface="Arial" panose="020B0604020202090204" pitchFamily="34" charset="0"/>
                  <a:buNone/>
                  <a:defRPr/>
                </a:pPr>
                <a:endParaRPr lang="zh-CN" altLang="en-US">
                  <a:latin typeface="Arial" panose="020B0604020202090204" pitchFamily="34" charset="0"/>
                  <a:ea typeface="宋体" charset="0"/>
                </a:endParaRPr>
              </a:p>
            </p:txBody>
          </p:sp>
          <p:sp>
            <p:nvSpPr>
              <p:cNvPr id="5136" name="AutoShape 16"/>
              <p:cNvSpPr>
                <a:spLocks noChangeArrowheads="1"/>
              </p:cNvSpPr>
              <p:nvPr/>
            </p:nvSpPr>
            <p:spPr bwMode="auto">
              <a:xfrm>
                <a:off x="90" y="81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 cmpd="sng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buFont typeface="Arial" panose="020B0604020202090204" pitchFamily="34" charset="0"/>
                  <a:buNone/>
                  <a:defRPr/>
                </a:pPr>
                <a:endParaRPr lang="zh-CN" altLang="en-US">
                  <a:latin typeface="Arial" panose="020B0604020202090204" pitchFamily="34" charset="0"/>
                  <a:ea typeface="宋体" charset="0"/>
                </a:endParaRPr>
              </a:p>
            </p:txBody>
          </p:sp>
        </p:grpSp>
        <p:sp>
          <p:nvSpPr>
            <p:cNvPr id="5137" name="Line 17"/>
            <p:cNvSpPr>
              <a:spLocks noChangeShapeType="1"/>
            </p:cNvSpPr>
            <p:nvPr/>
          </p:nvSpPr>
          <p:spPr bwMode="auto">
            <a:xfrm>
              <a:off x="384" y="384"/>
              <a:ext cx="3024" cy="0"/>
            </a:xfrm>
            <a:prstGeom prst="line">
              <a:avLst/>
            </a:prstGeom>
            <a:noFill/>
            <a:ln w="25400" cmpd="sng">
              <a:solidFill>
                <a:schemeClr val="tx1"/>
              </a:solidFill>
              <a:prstDash val="sysDot"/>
              <a:round/>
              <a:tailEnd type="oval" w="med" len="med"/>
            </a:ln>
            <a:effectLst/>
          </p:spPr>
          <p:txBody>
            <a:bodyPr wrap="none" anchor="ctr"/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>
                <a:latin typeface="Arial" panose="020B0604020202090204" pitchFamily="34" charset="0"/>
                <a:ea typeface="宋体" charset="0"/>
              </a:endParaRPr>
            </a:p>
          </p:txBody>
        </p:sp>
        <p:sp>
          <p:nvSpPr>
            <p:cNvPr id="5138" name="Text Box 18"/>
            <p:cNvSpPr txBox="1">
              <a:spLocks noChangeArrowheads="1"/>
            </p:cNvSpPr>
            <p:nvPr/>
          </p:nvSpPr>
          <p:spPr bwMode="auto">
            <a:xfrm>
              <a:off x="624" y="14"/>
              <a:ext cx="2352" cy="29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buFont typeface="Arial" panose="020B0604020202090204" pitchFamily="34" charset="0"/>
                <a:buNone/>
                <a:defRPr/>
              </a:pPr>
              <a:r>
                <a:rPr lang="en-US" altLang="zh-CN" sz="2400" dirty="0">
                  <a:latin typeface="Arial" panose="020B0604020202090204" pitchFamily="34" charset="0"/>
                  <a:ea typeface="宋体" charset="0"/>
                  <a:cs typeface="宋体" charset="0"/>
                </a:rPr>
                <a:t>Git</a:t>
              </a:r>
              <a:r>
                <a:rPr lang="zh-CN" altLang="en-US" sz="2400" dirty="0">
                  <a:latin typeface="Arial" panose="020B0604020202090204" pitchFamily="34" charset="0"/>
                  <a:ea typeface="宋体" charset="0"/>
                  <a:cs typeface="宋体" charset="0"/>
                </a:rPr>
                <a:t>的安装与实际操作</a:t>
              </a:r>
            </a:p>
          </p:txBody>
        </p:sp>
        <p:sp>
          <p:nvSpPr>
            <p:cNvPr id="5139" name="Text Box 19"/>
            <p:cNvSpPr txBox="1">
              <a:spLocks noChangeArrowheads="1"/>
            </p:cNvSpPr>
            <p:nvPr/>
          </p:nvSpPr>
          <p:spPr bwMode="auto">
            <a:xfrm>
              <a:off x="124" y="62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>
                <a:buFont typeface="Arial" panose="020B0604020202090204" pitchFamily="34" charset="0"/>
                <a:buNone/>
                <a:defRPr/>
              </a:pPr>
              <a:r>
                <a:rPr lang="en-US" altLang="zh-CN" sz="2400" b="1">
                  <a:latin typeface="Arial" panose="020B0604020202090204" pitchFamily="34" charset="0"/>
                  <a:ea typeface="宋体" charset="0"/>
                </a:rPr>
                <a:t>2</a:t>
              </a:r>
            </a:p>
          </p:txBody>
        </p:sp>
      </p:grpSp>
      <p:grpSp>
        <p:nvGrpSpPr>
          <p:cNvPr id="15365" name="Group 20"/>
          <p:cNvGrpSpPr/>
          <p:nvPr/>
        </p:nvGrpSpPr>
        <p:grpSpPr bwMode="auto">
          <a:xfrm>
            <a:off x="3352800" y="3906838"/>
            <a:ext cx="5410200" cy="665162"/>
            <a:chOff x="0" y="0"/>
            <a:chExt cx="3408" cy="419"/>
          </a:xfrm>
        </p:grpSpPr>
        <p:grpSp>
          <p:nvGrpSpPr>
            <p:cNvPr id="15382" name="Group 21"/>
            <p:cNvGrpSpPr/>
            <p:nvPr/>
          </p:nvGrpSpPr>
          <p:grpSpPr bwMode="auto">
            <a:xfrm>
              <a:off x="0" y="0"/>
              <a:ext cx="480" cy="419"/>
              <a:chOff x="0" y="0"/>
              <a:chExt cx="1549" cy="1351"/>
            </a:xfrm>
          </p:grpSpPr>
          <p:sp>
            <p:nvSpPr>
              <p:cNvPr id="5142" name="AutoShape 22"/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buFont typeface="Arial" panose="020B0604020202090204" pitchFamily="34" charset="0"/>
                  <a:buNone/>
                  <a:defRPr/>
                </a:pPr>
                <a:endParaRPr lang="zh-CN" altLang="en-US">
                  <a:latin typeface="Arial" panose="020B0604020202090204" pitchFamily="34" charset="0"/>
                  <a:ea typeface="宋体" charset="0"/>
                </a:endParaRPr>
              </a:p>
            </p:txBody>
          </p:sp>
          <p:sp>
            <p:nvSpPr>
              <p:cNvPr id="5143" name="AutoShape 2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 cmpd="sng">
                <a:solidFill>
                  <a:srgbClr val="C0C0C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buFont typeface="Arial" panose="020B0604020202090204" pitchFamily="34" charset="0"/>
                  <a:buNone/>
                  <a:defRPr/>
                </a:pPr>
                <a:endParaRPr lang="zh-CN" altLang="en-US">
                  <a:latin typeface="Arial" panose="020B0604020202090204" pitchFamily="34" charset="0"/>
                  <a:ea typeface="宋体" charset="0"/>
                </a:endParaRPr>
              </a:p>
            </p:txBody>
          </p:sp>
          <p:sp>
            <p:nvSpPr>
              <p:cNvPr id="5144" name="AutoShape 24"/>
              <p:cNvSpPr>
                <a:spLocks noChangeArrowheads="1"/>
              </p:cNvSpPr>
              <p:nvPr/>
            </p:nvSpPr>
            <p:spPr bwMode="auto">
              <a:xfrm>
                <a:off x="90" y="81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 cmpd="sng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buFont typeface="Arial" panose="020B0604020202090204" pitchFamily="34" charset="0"/>
                  <a:buNone/>
                  <a:defRPr/>
                </a:pPr>
                <a:endParaRPr lang="zh-CN" altLang="en-US">
                  <a:latin typeface="Arial" panose="020B0604020202090204" pitchFamily="34" charset="0"/>
                  <a:ea typeface="宋体" charset="0"/>
                </a:endParaRPr>
              </a:p>
            </p:txBody>
          </p:sp>
        </p:grpSp>
        <p:sp>
          <p:nvSpPr>
            <p:cNvPr id="5145" name="Line 25"/>
            <p:cNvSpPr>
              <a:spLocks noChangeShapeType="1"/>
            </p:cNvSpPr>
            <p:nvPr/>
          </p:nvSpPr>
          <p:spPr bwMode="auto">
            <a:xfrm>
              <a:off x="384" y="384"/>
              <a:ext cx="3024" cy="0"/>
            </a:xfrm>
            <a:prstGeom prst="line">
              <a:avLst/>
            </a:prstGeom>
            <a:noFill/>
            <a:ln w="25400" cmpd="sng">
              <a:solidFill>
                <a:schemeClr val="tx1"/>
              </a:solidFill>
              <a:prstDash val="sysDot"/>
              <a:round/>
              <a:tailEnd type="oval" w="med" len="med"/>
            </a:ln>
            <a:effectLst/>
          </p:spPr>
          <p:txBody>
            <a:bodyPr wrap="none" anchor="ctr"/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>
                <a:latin typeface="Arial" panose="020B0604020202090204" pitchFamily="34" charset="0"/>
                <a:ea typeface="宋体" charset="0"/>
              </a:endParaRPr>
            </a:p>
          </p:txBody>
        </p:sp>
        <p:sp>
          <p:nvSpPr>
            <p:cNvPr id="5146" name="Text Box 26"/>
            <p:cNvSpPr txBox="1">
              <a:spLocks noChangeArrowheads="1"/>
            </p:cNvSpPr>
            <p:nvPr/>
          </p:nvSpPr>
          <p:spPr bwMode="auto">
            <a:xfrm>
              <a:off x="624" y="14"/>
              <a:ext cx="2736" cy="29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buFont typeface="Arial" panose="020B0604020202090204" pitchFamily="34" charset="0"/>
                <a:buNone/>
                <a:defRPr/>
              </a:pPr>
              <a:r>
                <a:rPr lang="en-US" altLang="zh-CN" sz="2400" dirty="0">
                  <a:latin typeface="Arial" panose="020B0604020202090204" pitchFamily="34" charset="0"/>
                  <a:ea typeface="宋体" charset="0"/>
                  <a:cs typeface="宋体" charset="0"/>
                </a:rPr>
                <a:t>GitHub</a:t>
              </a:r>
              <a:r>
                <a:rPr lang="zh-CN" altLang="en-US" sz="2400" dirty="0">
                  <a:latin typeface="Arial" panose="020B0604020202090204" pitchFamily="34" charset="0"/>
                  <a:ea typeface="宋体" charset="0"/>
                  <a:cs typeface="宋体" charset="0"/>
                </a:rPr>
                <a:t>的简单介绍</a:t>
              </a:r>
            </a:p>
          </p:txBody>
        </p:sp>
        <p:sp>
          <p:nvSpPr>
            <p:cNvPr id="5147" name="Text Box 27"/>
            <p:cNvSpPr txBox="1">
              <a:spLocks noChangeArrowheads="1"/>
            </p:cNvSpPr>
            <p:nvPr/>
          </p:nvSpPr>
          <p:spPr bwMode="auto">
            <a:xfrm>
              <a:off x="124" y="62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>
                <a:buFont typeface="Arial" panose="020B0604020202090204" pitchFamily="34" charset="0"/>
                <a:buNone/>
                <a:defRPr/>
              </a:pPr>
              <a:r>
                <a:rPr lang="en-US" altLang="zh-CN" sz="2400" b="1" dirty="0">
                  <a:latin typeface="Arial" panose="020B0604020202090204" pitchFamily="34" charset="0"/>
                  <a:ea typeface="宋体" charset="0"/>
                </a:rPr>
                <a:t>3</a:t>
              </a:r>
            </a:p>
          </p:txBody>
        </p:sp>
      </p:grpSp>
      <p:grpSp>
        <p:nvGrpSpPr>
          <p:cNvPr id="15366" name="Group 28"/>
          <p:cNvGrpSpPr/>
          <p:nvPr/>
        </p:nvGrpSpPr>
        <p:grpSpPr bwMode="auto">
          <a:xfrm>
            <a:off x="3352800" y="4821238"/>
            <a:ext cx="5410200" cy="665162"/>
            <a:chOff x="0" y="0"/>
            <a:chExt cx="3408" cy="419"/>
          </a:xfrm>
        </p:grpSpPr>
        <p:grpSp>
          <p:nvGrpSpPr>
            <p:cNvPr id="15375" name="Group 29"/>
            <p:cNvGrpSpPr/>
            <p:nvPr/>
          </p:nvGrpSpPr>
          <p:grpSpPr bwMode="auto">
            <a:xfrm>
              <a:off x="0" y="0"/>
              <a:ext cx="480" cy="419"/>
              <a:chOff x="0" y="0"/>
              <a:chExt cx="1549" cy="1351"/>
            </a:xfrm>
          </p:grpSpPr>
          <p:sp>
            <p:nvSpPr>
              <p:cNvPr id="5150" name="AutoShape 30"/>
              <p:cNvSpPr>
                <a:spLocks noChangeArrowheads="1"/>
              </p:cNvSpPr>
              <p:nvPr/>
            </p:nvSpPr>
            <p:spPr bwMode="auto">
              <a:xfrm>
                <a:off x="13" y="23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>
                  <a:buFont typeface="Arial" panose="020B0604020202090204" pitchFamily="34" charset="0"/>
                  <a:buNone/>
                  <a:defRPr/>
                </a:pPr>
                <a:endParaRPr lang="zh-CN" altLang="en-US">
                  <a:latin typeface="Arial" panose="020B0604020202090204" pitchFamily="34" charset="0"/>
                  <a:ea typeface="宋体" charset="0"/>
                </a:endParaRPr>
              </a:p>
            </p:txBody>
          </p:sp>
          <p:sp>
            <p:nvSpPr>
              <p:cNvPr id="5151" name="AutoShape 3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 cmpd="sng">
                <a:solidFill>
                  <a:srgbClr val="C0C0C0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buFont typeface="Arial" panose="020B0604020202090204" pitchFamily="34" charset="0"/>
                  <a:buNone/>
                  <a:defRPr/>
                </a:pPr>
                <a:endParaRPr lang="zh-CN" altLang="en-US">
                  <a:latin typeface="Arial" panose="020B0604020202090204" pitchFamily="34" charset="0"/>
                  <a:ea typeface="宋体" charset="0"/>
                </a:endParaRPr>
              </a:p>
            </p:txBody>
          </p:sp>
          <p:sp>
            <p:nvSpPr>
              <p:cNvPr id="5152" name="AutoShape 32"/>
              <p:cNvSpPr>
                <a:spLocks noChangeArrowheads="1"/>
              </p:cNvSpPr>
              <p:nvPr/>
            </p:nvSpPr>
            <p:spPr bwMode="auto">
              <a:xfrm>
                <a:off x="90" y="81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 cmpd="sng">
                <a:solidFill>
                  <a:schemeClr val="tx1"/>
                </a:solidFill>
                <a:miter lim="800000"/>
              </a:ln>
              <a:effectLst/>
            </p:spPr>
            <p:txBody>
              <a:bodyPr wrap="none" anchor="ctr"/>
              <a:lstStyle/>
              <a:p>
                <a:pPr>
                  <a:buFont typeface="Arial" panose="020B0604020202090204" pitchFamily="34" charset="0"/>
                  <a:buNone/>
                  <a:defRPr/>
                </a:pPr>
                <a:endParaRPr lang="zh-CN" altLang="en-US">
                  <a:latin typeface="Arial" panose="020B0604020202090204" pitchFamily="34" charset="0"/>
                  <a:ea typeface="宋体" charset="0"/>
                </a:endParaRPr>
              </a:p>
            </p:txBody>
          </p:sp>
        </p:grpSp>
        <p:sp>
          <p:nvSpPr>
            <p:cNvPr id="5153" name="Line 33"/>
            <p:cNvSpPr>
              <a:spLocks noChangeShapeType="1"/>
            </p:cNvSpPr>
            <p:nvPr/>
          </p:nvSpPr>
          <p:spPr bwMode="auto">
            <a:xfrm>
              <a:off x="384" y="384"/>
              <a:ext cx="3024" cy="0"/>
            </a:xfrm>
            <a:prstGeom prst="line">
              <a:avLst/>
            </a:prstGeom>
            <a:noFill/>
            <a:ln w="25400" cmpd="sng">
              <a:solidFill>
                <a:schemeClr val="tx1"/>
              </a:solidFill>
              <a:prstDash val="sysDot"/>
              <a:round/>
              <a:tailEnd type="oval" w="med" len="med"/>
            </a:ln>
            <a:effectLst/>
          </p:spPr>
          <p:txBody>
            <a:bodyPr wrap="none" anchor="ctr"/>
            <a:lstStyle/>
            <a:p>
              <a:pPr>
                <a:buFont typeface="Arial" panose="020B0604020202090204" pitchFamily="34" charset="0"/>
                <a:buNone/>
                <a:defRPr/>
              </a:pPr>
              <a:endParaRPr lang="zh-CN" altLang="en-US">
                <a:latin typeface="Arial" panose="020B0604020202090204" pitchFamily="34" charset="0"/>
                <a:ea typeface="宋体" charset="0"/>
              </a:endParaRPr>
            </a:p>
          </p:txBody>
        </p:sp>
        <p:sp>
          <p:nvSpPr>
            <p:cNvPr id="5154" name="Text Box 34"/>
            <p:cNvSpPr txBox="1">
              <a:spLocks noChangeArrowheads="1"/>
            </p:cNvSpPr>
            <p:nvPr/>
          </p:nvSpPr>
          <p:spPr bwMode="auto">
            <a:xfrm>
              <a:off x="624" y="14"/>
              <a:ext cx="2352" cy="29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buFont typeface="Arial" panose="020B0604020202090204" pitchFamily="34" charset="0"/>
                <a:buNone/>
                <a:defRPr/>
              </a:pPr>
              <a:r>
                <a:rPr lang="zh-CN" altLang="en-US" sz="2400" dirty="0">
                  <a:latin typeface="Arial" panose="020B0604020202090204" pitchFamily="34" charset="0"/>
                  <a:ea typeface="宋体" charset="0"/>
                  <a:cs typeface="宋体" charset="0"/>
                </a:rPr>
                <a:t>其他</a:t>
              </a:r>
            </a:p>
          </p:txBody>
        </p:sp>
        <p:sp>
          <p:nvSpPr>
            <p:cNvPr id="5155" name="Text Box 35"/>
            <p:cNvSpPr txBox="1">
              <a:spLocks noChangeArrowheads="1"/>
            </p:cNvSpPr>
            <p:nvPr/>
          </p:nvSpPr>
          <p:spPr bwMode="auto">
            <a:xfrm>
              <a:off x="124" y="62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algn="ctr" eaLnBrk="0" hangingPunct="0">
                <a:buFont typeface="Arial" panose="020B0604020202090204" pitchFamily="34" charset="0"/>
                <a:buNone/>
                <a:defRPr/>
              </a:pPr>
              <a:r>
                <a:rPr lang="en-US" altLang="zh-CN" sz="2400" b="1" dirty="0">
                  <a:latin typeface="Arial" panose="020B0604020202090204" pitchFamily="34" charset="0"/>
                  <a:ea typeface="宋体" charset="0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分支管理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合并分支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dev</a:t>
            </a:r>
            <a:r>
              <a:rPr lang="zh-CN" altLang="en-US"/>
              <a:t>上做一次提交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257935"/>
            <a:ext cx="5183505" cy="1783080"/>
          </a:xfrm>
        </p:spPr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$ (dev) git checkout master</a:t>
            </a:r>
            <a:endParaRPr lang="zh-CN" altLang="en-US"/>
          </a:p>
          <a:p>
            <a:r>
              <a:rPr lang="en-US" altLang="zh-CN">
                <a:sym typeface="+mn-ea"/>
              </a:rPr>
              <a:t>$ (master) git merge dev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105" y="3220720"/>
            <a:ext cx="5157470" cy="2254250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148965"/>
            <a:ext cx="5183505" cy="23977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分支管理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删除和拉取分支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$ (master) git branch -d dev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/>
              <a:t>从远程拉取分支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CN"/>
              <a:t>$ git fetch origin master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0105" y="3417570"/>
            <a:ext cx="5157470" cy="18599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分支管理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解决冲突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105" y="1691005"/>
            <a:ext cx="6130925" cy="814070"/>
          </a:xfrm>
        </p:spPr>
        <p:txBody>
          <a:bodyPr/>
          <a:lstStyle/>
          <a:p>
            <a:r>
              <a:rPr lang="en-US" altLang="zh-CN" sz="2000"/>
              <a:t>$(master) git log --all --pretty=oneline --graph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971030" y="1801178"/>
            <a:ext cx="5183188" cy="823912"/>
          </a:xfrm>
        </p:spPr>
        <p:txBody>
          <a:bodyPr>
            <a:normAutofit/>
          </a:bodyPr>
          <a:lstStyle/>
          <a:p>
            <a:endParaRPr lang="zh-CN" altLang="en-US"/>
          </a:p>
          <a:p>
            <a:endParaRPr lang="en-US" altLang="zh-CN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801485" y="2142490"/>
            <a:ext cx="5521960" cy="614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>
                <a:sym typeface="+mn-ea"/>
              </a:rPr>
              <a:t>$ git merge feature1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Auto-merging readme.txt</a:t>
            </a:r>
          </a:p>
          <a:p>
            <a:pPr marL="0" indent="0">
              <a:buNone/>
            </a:pPr>
            <a:r>
              <a:rPr lang="zh-CN" altLang="en-US" sz="1400"/>
              <a:t>CONFLICT (content): Merge conflict in readme.txt</a:t>
            </a:r>
          </a:p>
          <a:p>
            <a:pPr marL="0" indent="0">
              <a:buNone/>
            </a:pPr>
            <a:r>
              <a:rPr lang="zh-CN" altLang="en-US" sz="1400"/>
              <a:t>Automatic merge failed; fix conflicts and then commit the result.</a:t>
            </a:r>
          </a:p>
          <a:p>
            <a:pPr marL="0" indent="0">
              <a:buNone/>
            </a:pPr>
            <a:endParaRPr lang="zh-CN" altLang="en-US" sz="1400"/>
          </a:p>
          <a:p>
            <a:pPr marL="0" indent="0">
              <a:buNone/>
            </a:pPr>
            <a:r>
              <a:rPr lang="en-US" altLang="zh-CN" sz="2400" b="1">
                <a:sym typeface="+mn-ea"/>
              </a:rPr>
              <a:t>$ git status</a:t>
            </a:r>
          </a:p>
          <a:p>
            <a:pPr marL="0" indent="0">
              <a:buNone/>
            </a:pPr>
            <a:endParaRPr lang="en-US" altLang="zh-CN" sz="1400">
              <a:sym typeface="+mn-ea"/>
            </a:endParaRPr>
          </a:p>
          <a:p>
            <a:pPr marL="0" indent="0">
              <a:buNone/>
            </a:pPr>
            <a:r>
              <a:rPr lang="en-US" altLang="zh-CN" sz="1400">
                <a:sym typeface="+mn-ea"/>
              </a:rPr>
              <a:t>You have unmerged paths.</a:t>
            </a:r>
          </a:p>
          <a:p>
            <a:pPr marL="0" indent="0">
              <a:buNone/>
            </a:pPr>
            <a:r>
              <a:rPr lang="en-US" altLang="zh-CN" sz="1400">
                <a:sym typeface="+mn-ea"/>
              </a:rPr>
              <a:t>  (fix conflicts and run "git commit")</a:t>
            </a:r>
          </a:p>
          <a:p>
            <a:pPr marL="0" indent="0">
              <a:buNone/>
            </a:pPr>
            <a:r>
              <a:rPr lang="en-US" altLang="zh-CN" sz="1400">
                <a:sym typeface="+mn-ea"/>
              </a:rPr>
              <a:t>  (use "git merge --abort" to abort the merge)</a:t>
            </a:r>
          </a:p>
          <a:p>
            <a:pPr marL="0" indent="0">
              <a:buNone/>
            </a:pPr>
            <a:endParaRPr lang="en-US" altLang="zh-CN" sz="1400">
              <a:sym typeface="+mn-ea"/>
            </a:endParaRPr>
          </a:p>
          <a:p>
            <a:pPr marL="0" indent="0">
              <a:buNone/>
            </a:pPr>
            <a:r>
              <a:rPr lang="en-US" altLang="zh-CN" sz="1400">
                <a:sym typeface="+mn-ea"/>
              </a:rPr>
              <a:t>Unmerged paths:</a:t>
            </a:r>
          </a:p>
          <a:p>
            <a:pPr marL="0" indent="0">
              <a:buNone/>
            </a:pPr>
            <a:r>
              <a:rPr lang="en-US" altLang="zh-CN" sz="1400">
                <a:sym typeface="+mn-ea"/>
              </a:rPr>
              <a:t>  (use "git add &lt;file&gt;..." to mark resolution)</a:t>
            </a:r>
          </a:p>
          <a:p>
            <a:pPr marL="0" indent="0">
              <a:buNone/>
            </a:pPr>
            <a:r>
              <a:rPr lang="en-US" altLang="zh-CN" sz="1400">
                <a:sym typeface="+mn-ea"/>
              </a:rPr>
              <a:t>	both modified:   README.md</a:t>
            </a:r>
          </a:p>
          <a:p>
            <a:pPr marL="0" indent="0">
              <a:buNone/>
            </a:pPr>
            <a:endParaRPr lang="en-US" altLang="zh-CN" sz="1400"/>
          </a:p>
          <a:p>
            <a:pPr marL="0" indent="0">
              <a:buNone/>
            </a:pPr>
            <a:endParaRPr lang="zh-CN" altLang="en-US" sz="140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9650" y="2879725"/>
            <a:ext cx="5157470" cy="29629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分支管理</a:t>
            </a:r>
            <a:r>
              <a:rPr lang="en-US" altLang="zh-CN">
                <a:sym typeface="+mn-ea"/>
              </a:rPr>
              <a:t>-</a:t>
            </a:r>
            <a:r>
              <a:rPr lang="zh-CN" altLang="en-US"/>
              <a:t>解决冲突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/>
              <a:t>打开冲突的文件，可以看到</a:t>
            </a:r>
          </a:p>
          <a:p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&lt;&lt;&lt;&lt;&lt;&lt;&lt; HEAD</a:t>
            </a:r>
          </a:p>
          <a:p>
            <a:pPr marL="0" indent="0">
              <a:buNone/>
            </a:pPr>
            <a:r>
              <a:rPr lang="zh-CN" altLang="en-US" sz="2000"/>
              <a:t>Creating a new branch is quick &amp; simple.</a:t>
            </a:r>
          </a:p>
          <a:p>
            <a:pPr marL="0" indent="0">
              <a:buNone/>
            </a:pPr>
            <a:r>
              <a:rPr lang="zh-CN" altLang="en-US" sz="2000"/>
              <a:t>=======</a:t>
            </a:r>
          </a:p>
          <a:p>
            <a:pPr marL="0" indent="0">
              <a:buNone/>
            </a:pPr>
            <a:r>
              <a:rPr lang="zh-CN" altLang="en-US" sz="2000"/>
              <a:t>Creating a new branch is quick AND simple.</a:t>
            </a:r>
          </a:p>
          <a:p>
            <a:pPr marL="0" indent="0">
              <a:buNone/>
            </a:pPr>
            <a:r>
              <a:rPr lang="zh-CN" altLang="en-US" sz="2000"/>
              <a:t>&gt;&gt;&gt;&gt;&gt;&gt;&gt; feature1</a:t>
            </a:r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修改完成后</a:t>
            </a:r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r>
              <a:rPr lang="en-US" altLang="zh-CN" sz="2000"/>
              <a:t>$ git add README.md</a:t>
            </a:r>
          </a:p>
          <a:p>
            <a:pPr marL="0" indent="0">
              <a:buNone/>
            </a:pPr>
            <a:r>
              <a:rPr lang="en-US" altLang="zh-CN" sz="2000">
                <a:sym typeface="+mn-ea"/>
              </a:rPr>
              <a:t>$ git commit -m </a:t>
            </a:r>
            <a:r>
              <a:rPr lang="zh-CN" altLang="en-US" sz="2000">
                <a:sym typeface="+mn-ea"/>
              </a:rPr>
              <a:t>“</a:t>
            </a:r>
            <a:r>
              <a:rPr lang="en-US" altLang="zh-CN" sz="2000">
                <a:sym typeface="+mn-ea"/>
              </a:rPr>
              <a:t>conflict solved!</a:t>
            </a:r>
            <a:r>
              <a:rPr lang="zh-CN" altLang="en-US" sz="2000">
                <a:sym typeface="+mn-ea"/>
              </a:rPr>
              <a:t>”</a:t>
            </a: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710" y="2643505"/>
            <a:ext cx="5469890" cy="271589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分支管理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应对突发环境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dirty="0"/>
              <a:t>git stash</a:t>
            </a:r>
          </a:p>
          <a:p>
            <a:pPr marL="0" indent="0">
              <a:buNone/>
            </a:pPr>
            <a:r>
              <a:rPr lang="zh-CN" altLang="en-US" dirty="0"/>
              <a:t>当你接到一个紧急任务需要新开分支，而当前正在分支上进行的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工作还没有完成，你并不想提交，使用 </a:t>
            </a:r>
            <a:r>
              <a:rPr lang="en-US" altLang="zh-CN" dirty="0" err="1"/>
              <a:t>git</a:t>
            </a:r>
            <a:r>
              <a:rPr lang="en-US" altLang="zh-CN" dirty="0"/>
              <a:t> stash </a:t>
            </a:r>
            <a:r>
              <a:rPr lang="zh-CN" altLang="en-US" dirty="0"/>
              <a:t>保存当前工作。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$ git stash</a:t>
            </a:r>
          </a:p>
          <a:p>
            <a:pPr marL="0" indent="0">
              <a:buNone/>
            </a:pPr>
            <a:r>
              <a:rPr lang="en-US" altLang="zh-CN" dirty="0"/>
              <a:t>$ </a:t>
            </a:r>
            <a:r>
              <a:rPr lang="en-US" altLang="zh-CN" dirty="0" err="1"/>
              <a:t>git</a:t>
            </a:r>
            <a:r>
              <a:rPr lang="en-US" altLang="zh-CN" dirty="0"/>
              <a:t> checkout NEW_BRANCH</a:t>
            </a:r>
          </a:p>
          <a:p>
            <a:pPr marL="0" indent="0">
              <a:buNone/>
            </a:pPr>
            <a:r>
              <a:rPr lang="en-US" altLang="zh-CN" dirty="0"/>
              <a:t>...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$ git checkout </a:t>
            </a:r>
            <a:r>
              <a:rPr lang="en-US" altLang="zh-CN" dirty="0"/>
              <a:t>PREVIOURS_BRANCH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$ git stash list</a:t>
            </a:r>
          </a:p>
          <a:p>
            <a:pPr marL="0" indent="0">
              <a:buNone/>
            </a:pPr>
            <a:r>
              <a:rPr lang="zh-CN" altLang="en-US" dirty="0"/>
              <a:t>$ git stash pop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>
                <a:sym typeface="+mn-ea"/>
              </a:rPr>
              <a:t>GitHub-</a:t>
            </a:r>
            <a:r>
              <a:rPr lang="zh-CN" altLang="en-US">
                <a:solidFill>
                  <a:schemeClr val="tx2"/>
                </a:solidFill>
                <a:sym typeface="+mn-ea"/>
              </a:rPr>
              <a:t>社交式编程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8407400" cy="435165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GitHub 是全球最大的开源代码托管平台，在开源界有着不可撼动的定位，也深受开源爱好者的喜爱。</a:t>
            </a:r>
          </a:p>
          <a:p>
            <a:pPr marL="0" indent="0">
              <a:buNone/>
            </a:pPr>
            <a:r>
              <a:rPr lang="zh-CN" altLang="en-US" sz="2400" dirty="0"/>
              <a:t>https://github.com/</a:t>
            </a:r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zh-CN" altLang="en-US" sz="2400" dirty="0"/>
              <a:t>和 </a:t>
            </a:r>
            <a:r>
              <a:rPr lang="en-US" altLang="zh-CN" sz="2400" dirty="0"/>
              <a:t>GitHub </a:t>
            </a:r>
            <a:r>
              <a:rPr lang="zh-CN" altLang="en-US" sz="2400" dirty="0"/>
              <a:t>不是同一个事物</a:t>
            </a:r>
          </a:p>
          <a:p>
            <a:pPr marL="0" indent="0">
              <a:buNone/>
            </a:pP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zh-CN" altLang="en-US" sz="2400" dirty="0"/>
              <a:t>是源码控制工具</a:t>
            </a:r>
          </a:p>
          <a:p>
            <a:pPr marL="0" indent="0">
              <a:buNone/>
            </a:pPr>
            <a:r>
              <a:rPr lang="en-US" altLang="zh-CN" sz="2400" dirty="0"/>
              <a:t>GitHub</a:t>
            </a:r>
            <a:r>
              <a:rPr lang="zh-CN" altLang="en-US" sz="2400" dirty="0"/>
              <a:t> 是基于 </a:t>
            </a:r>
            <a:r>
              <a:rPr lang="en-US" altLang="zh-CN" sz="2400" dirty="0" err="1"/>
              <a:t>Git</a:t>
            </a:r>
            <a:r>
              <a:rPr lang="en-US" altLang="zh-CN" sz="2400" dirty="0"/>
              <a:t> </a:t>
            </a:r>
            <a:r>
              <a:rPr lang="zh-CN" altLang="en-US" sz="2400" dirty="0"/>
              <a:t>的编程社区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345" y="3282950"/>
            <a:ext cx="4883785" cy="22301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github可以用来做什么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/>
          <a:lstStyle/>
          <a:p>
            <a:r>
              <a:rPr lang="en-US" altLang="zh-CN" sz="2800" dirty="0"/>
              <a:t>00 </a:t>
            </a:r>
            <a:r>
              <a:rPr lang="zh-CN" altLang="en-US" sz="2800" dirty="0"/>
              <a:t>寻找和下载别人的代码</a:t>
            </a:r>
          </a:p>
          <a:p>
            <a:r>
              <a:rPr lang="zh-CN" altLang="en-US" sz="2800" dirty="0">
                <a:sym typeface="+mn-ea"/>
              </a:rPr>
              <a:t>01 </a:t>
            </a:r>
            <a:r>
              <a:rPr lang="zh-CN" altLang="en-US" sz="2800" dirty="0"/>
              <a:t>代码托管</a:t>
            </a:r>
          </a:p>
          <a:p>
            <a:r>
              <a:rPr lang="zh-CN" altLang="en-US" sz="2800" dirty="0"/>
              <a:t>02 项目管理</a:t>
            </a:r>
          </a:p>
          <a:p>
            <a:r>
              <a:rPr lang="zh-CN" altLang="en-US" sz="2800" dirty="0"/>
              <a:t>03 建立个人主页</a:t>
            </a:r>
          </a:p>
          <a:p>
            <a:r>
              <a:rPr lang="zh-CN" altLang="en-US" sz="2800" dirty="0"/>
              <a:t>04 参与开源项目</a:t>
            </a:r>
          </a:p>
          <a:p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如何入门github？</a:t>
            </a:r>
          </a:p>
          <a:p>
            <a:pPr marL="0" indent="0">
              <a:buNone/>
            </a:pPr>
            <a:r>
              <a:rPr lang="zh-CN" altLang="en-US" sz="2800" dirty="0"/>
              <a:t>官方教程：</a:t>
            </a:r>
            <a:r>
              <a:rPr lang="zh-CN" altLang="en-US" sz="2800" dirty="0">
                <a:hlinkClick r:id="rId2" action="ppaction://hlinkfile"/>
              </a:rPr>
              <a:t>GitHub Learning Lab</a:t>
            </a: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75" y="434975"/>
            <a:ext cx="11846560" cy="565023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Github-</a:t>
            </a:r>
            <a:r>
              <a:rPr lang="zh-CN" altLang="en-US">
                <a:sym typeface="+mn-ea"/>
              </a:rPr>
              <a:t>创建仓库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4345" y="1825625"/>
            <a:ext cx="616267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Github-</a:t>
            </a:r>
            <a:r>
              <a:rPr lang="zh-CN" altLang="en-US">
                <a:sym typeface="+mn-ea"/>
              </a:rPr>
              <a:t>下载学习别人的代码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$ git clone git@github.com:</a:t>
            </a:r>
            <a:r>
              <a:rPr lang="en-US" altLang="zh-CN">
                <a:sym typeface="+mn-ea"/>
              </a:rPr>
              <a:t>notfresh</a:t>
            </a:r>
            <a:r>
              <a:rPr lang="zh-CN" altLang="en-US">
                <a:sym typeface="+mn-ea"/>
              </a:rPr>
              <a:t>/gitlearn.git</a:t>
            </a:r>
          </a:p>
          <a:p>
            <a:r>
              <a:rPr lang="zh-CN" altLang="en-US" sz="2400">
                <a:sym typeface="+mn-ea"/>
              </a:rPr>
              <a:t>$ git clone  https://github.com/</a:t>
            </a:r>
            <a:r>
              <a:rPr lang="en-US" altLang="zh-CN" sz="2400">
                <a:sym typeface="+mn-ea"/>
              </a:rPr>
              <a:t>notfresh</a:t>
            </a:r>
            <a:r>
              <a:rPr lang="zh-CN" altLang="en-US" sz="2400">
                <a:sym typeface="+mn-ea"/>
              </a:rPr>
              <a:t>/gitlearn.git</a:t>
            </a:r>
            <a:endParaRPr lang="zh-CN" altLang="en-US">
              <a:solidFill>
                <a:schemeClr val="bg2">
                  <a:lumMod val="90000"/>
                </a:schemeClr>
              </a:solidFill>
            </a:endParaRPr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r>
              <a:rPr lang="zh-CN" altLang="en-US" sz="2000"/>
              <a:t>Git支持多种协议，默认的git://使用ssh，但也可以使用https等其他协议。</a:t>
            </a:r>
          </a:p>
          <a:p>
            <a:endParaRPr lang="zh-CN" altLang="en-US" sz="2000"/>
          </a:p>
          <a:p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SCM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Source control management</a:t>
            </a:r>
            <a:r>
              <a:rPr lang="en-US" dirty="0"/>
              <a:t> </a:t>
            </a:r>
          </a:p>
          <a:p>
            <a:r>
              <a:rPr lang="en-US" dirty="0"/>
              <a:t>or source code management, the management of documents, source code, or other data in a computing project</a:t>
            </a:r>
          </a:p>
          <a:p>
            <a:endParaRPr lang="en-US" altLang="zh-CN" dirty="0"/>
          </a:p>
          <a:p>
            <a:r>
              <a:rPr lang="zh-CN" altLang="en-US" sz="2400" dirty="0"/>
              <a:t>一种管理文件和目录的方式</a:t>
            </a:r>
          </a:p>
          <a:p>
            <a:r>
              <a:rPr lang="zh-CN" altLang="en-US" sz="2400" dirty="0"/>
              <a:t>沿时间线追踪变化</a:t>
            </a:r>
          </a:p>
          <a:p>
            <a:r>
              <a:rPr lang="zh-CN" altLang="en-US" sz="2400" dirty="0"/>
              <a:t>切换到以前的版本</a:t>
            </a:r>
          </a:p>
          <a:p>
            <a:r>
              <a:rPr lang="zh-CN" altLang="en-US" sz="2400" dirty="0"/>
              <a:t>源代码控制是</a:t>
            </a:r>
            <a:r>
              <a:rPr lang="en-US" sz="2400" dirty="0"/>
              <a:t>VCS</a:t>
            </a:r>
            <a:r>
              <a:rPr lang="zh-CN" altLang="en-US" sz="2400" dirty="0"/>
              <a:t>的子集（</a:t>
            </a:r>
            <a:r>
              <a:rPr lang="en-US" altLang="zh-CN" sz="2400" dirty="0"/>
              <a:t>version control system</a:t>
            </a:r>
            <a:r>
              <a:rPr lang="zh-CN" altLang="en-US" sz="2400" dirty="0"/>
              <a:t>）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sym typeface="+mn-ea"/>
              </a:rPr>
              <a:t>远程仓库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协作的开始</a:t>
            </a:r>
            <a:endParaRPr lang="zh-CN" altLang="en-US" dirty="0"/>
          </a:p>
        </p:txBody>
      </p:sp>
      <p:pic>
        <p:nvPicPr>
          <p:cNvPr id="9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371" b="-60371"/>
          <a:stretch>
            <a:fillRect/>
          </a:stretch>
        </p:blipFill>
        <p:spPr>
          <a:xfrm>
            <a:off x="2378710" y="1598930"/>
            <a:ext cx="6836410" cy="4329430"/>
          </a:xfrm>
          <a:solidFill>
            <a:srgbClr val="E9F1E7"/>
          </a:solidFill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远程仓库</a:t>
            </a:r>
            <a:r>
              <a:rPr lang="en-US" altLang="zh-CN"/>
              <a:t>-GitHub</a:t>
            </a:r>
            <a:r>
              <a:rPr lang="zh-CN" altLang="en-US"/>
              <a:t>协作模型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1270" y="1472565"/>
            <a:ext cx="6764655" cy="504253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远程仓库</a:t>
            </a:r>
            <a:r>
              <a:rPr lang="en-US" altLang="zh-CN"/>
              <a:t>-</a:t>
            </a:r>
            <a:r>
              <a:rPr lang="zh-CN" altLang="en-US"/>
              <a:t>协作的开始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ym typeface="+mn-ea"/>
              </a:rPr>
              <a:t>$ </a:t>
            </a:r>
            <a:r>
              <a:rPr lang="zh-CN" altLang="en-US" sz="2400"/>
              <a:t>ssh-keygen  </a:t>
            </a:r>
            <a:r>
              <a:rPr lang="en-US" altLang="zh-CN" sz="2400"/>
              <a:t># </a:t>
            </a:r>
            <a:r>
              <a:rPr lang="zh-CN" altLang="en-US" sz="2400"/>
              <a:t>默认生成你的</a:t>
            </a:r>
            <a:r>
              <a:rPr lang="en-US" altLang="zh-CN" sz="2400"/>
              <a:t>ssh</a:t>
            </a:r>
            <a:r>
              <a:rPr lang="zh-CN" altLang="en-US" sz="2400"/>
              <a:t>公钥和秘钥</a:t>
            </a:r>
          </a:p>
          <a:p>
            <a:pPr marL="0" indent="0">
              <a:buNone/>
            </a:pPr>
            <a:r>
              <a:rPr lang="zh-CN" altLang="en-US" sz="1600"/>
              <a:t>可以在用户主目录里找到.ssh目录，里面有id_rsa和id_rsa.pub两个文件，这两个就是SSH Key的秘钥对，id_rsa是私钥，不能泄露出去，id_rsa.pub是公钥，可以放心地告诉任何人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1600"/>
              <a:t>GitHub需要识别出你推送的提交确实是你推送的，而不是别人冒充的，而Git支持SSH协议，所以，GitHub只要知道了你的公钥，就可以确认只有你自己才能推送。</a:t>
            </a:r>
            <a:endParaRPr lang="zh-CN" altLang="en-US" sz="2400"/>
          </a:p>
          <a:p>
            <a:pPr marL="0" indent="0">
              <a:buNone/>
            </a:pPr>
            <a:endParaRPr lang="zh-CN" altLang="en-US" sz="2000" i="1"/>
          </a:p>
          <a:p>
            <a:pPr marL="0" indent="0">
              <a:buNone/>
            </a:pPr>
            <a:r>
              <a:rPr lang="zh-CN" altLang="en-US" sz="2000" i="1"/>
              <a:t>请确保你拥有一个GitHub账号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Github-</a:t>
            </a:r>
            <a:r>
              <a:rPr lang="zh-CN" altLang="en-US">
                <a:sym typeface="+mn-ea"/>
              </a:rPr>
              <a:t>配置账户秘钥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1005"/>
            <a:ext cx="73266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Github-</a:t>
            </a:r>
            <a:r>
              <a:rPr lang="zh-CN" altLang="en-US">
                <a:sym typeface="+mn-ea"/>
              </a:rPr>
              <a:t>配置账户秘钥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0230"/>
            <a:ext cx="6793230" cy="484441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Github-</a:t>
            </a:r>
            <a:r>
              <a:rPr lang="zh-CN" altLang="en-US">
                <a:sym typeface="+mn-ea"/>
              </a:rPr>
              <a:t>配置账户秘钥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4005"/>
            <a:ext cx="8465185" cy="4351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37895" y="6222365"/>
            <a:ext cx="8678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$ </a:t>
            </a:r>
            <a:r>
              <a:rPr lang="zh-CN" altLang="en-US"/>
              <a:t>cat ~/.ssh/id_rsa.pub  </a:t>
            </a:r>
            <a:r>
              <a:rPr lang="en-US" altLang="zh-CN"/>
              <a:t>#key</a:t>
            </a:r>
            <a:r>
              <a:rPr lang="zh-CN" altLang="en-US"/>
              <a:t>中所填的内容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互动环节：第一个</a:t>
            </a:r>
            <a:r>
              <a:rPr lang="en-US" altLang="zh-CN"/>
              <a:t>star</a:t>
            </a:r>
            <a:r>
              <a:rPr lang="zh-CN" altLang="en-US"/>
              <a:t>和</a:t>
            </a:r>
            <a:r>
              <a:rPr lang="en-US" altLang="zh-CN"/>
              <a:t>issue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issue, </a:t>
            </a:r>
            <a:r>
              <a:rPr lang="zh-CN" altLang="en-US" sz="2400" dirty="0"/>
              <a:t>每个仓库的问答社区</a:t>
            </a:r>
            <a:r>
              <a:rPr lang="en-US" altLang="zh-CN" sz="2400" dirty="0"/>
              <a:t>,</a:t>
            </a:r>
            <a:r>
              <a:rPr lang="zh-CN" altLang="en-US" sz="2400" dirty="0"/>
              <a:t>类似于贴吧和论坛的作用</a:t>
            </a:r>
          </a:p>
          <a:p>
            <a:endParaRPr lang="zh-CN" altLang="en-US" sz="2400" dirty="0"/>
          </a:p>
          <a:p>
            <a:r>
              <a:rPr lang="en-US" altLang="zh-CN" sz="1800" dirty="0"/>
              <a:t>请去 </a:t>
            </a:r>
            <a:r>
              <a:rPr lang="en-US" altLang="zh-CN" sz="1800" dirty="0">
                <a:sym typeface="+mn-ea"/>
                <a:hlinkClick r:id="rId2"/>
              </a:rPr>
              <a:t>https://</a:t>
            </a:r>
            <a:r>
              <a:rPr lang="en-US" altLang="zh-CN" sz="1800" dirty="0" err="1">
                <a:sym typeface="+mn-ea"/>
                <a:hlinkClick r:id="rId2"/>
              </a:rPr>
              <a:t>github.com</a:t>
            </a:r>
            <a:r>
              <a:rPr lang="en-US" altLang="zh-CN" sz="1800" dirty="0">
                <a:sym typeface="+mn-ea"/>
                <a:hlinkClick r:id="rId2"/>
              </a:rPr>
              <a:t>/</a:t>
            </a:r>
            <a:r>
              <a:rPr lang="en-US" altLang="zh-CN" sz="1800" dirty="0" err="1">
                <a:sym typeface="+mn-ea"/>
                <a:hlinkClick r:id="rId2"/>
              </a:rPr>
              <a:t>notfresh</a:t>
            </a:r>
            <a:r>
              <a:rPr lang="en-US" altLang="zh-CN" sz="1800" dirty="0">
                <a:sym typeface="+mn-ea"/>
                <a:hlinkClick r:id="rId2"/>
              </a:rPr>
              <a:t>/</a:t>
            </a:r>
            <a:r>
              <a:rPr lang="en-US" altLang="zh-CN" sz="1800" dirty="0" err="1">
                <a:sym typeface="+mn-ea"/>
                <a:hlinkClick r:id="rId2"/>
              </a:rPr>
              <a:t>git_faq</a:t>
            </a:r>
            <a:r>
              <a:rPr lang="en-US" altLang="zh-CN" sz="1800" dirty="0">
                <a:sym typeface="+mn-ea"/>
                <a:hlinkClick r:id="rId2"/>
              </a:rPr>
              <a:t>  </a:t>
            </a:r>
            <a:r>
              <a:rPr lang="en-US" altLang="zh-CN" sz="1800" dirty="0">
                <a:sym typeface="+mn-ea"/>
              </a:rPr>
              <a:t>做一个 issue, 提出你的问题</a:t>
            </a:r>
            <a:endParaRPr lang="zh-CN" altLang="en-US" sz="1800" dirty="0">
              <a:sym typeface="+mn-ea"/>
            </a:endParaRPr>
          </a:p>
          <a:p>
            <a:r>
              <a:rPr lang="zh-CN" altLang="en-US" sz="1800" dirty="0">
                <a:sym typeface="+mn-ea"/>
              </a:rPr>
              <a:t>请去 </a:t>
            </a:r>
            <a:r>
              <a:rPr lang="en-US" altLang="zh-CN" sz="1800" dirty="0">
                <a:sym typeface="+mn-ea"/>
                <a:hlinkClick r:id="rId2"/>
              </a:rPr>
              <a:t>https://</a:t>
            </a:r>
            <a:r>
              <a:rPr lang="en-US" altLang="zh-CN" sz="1800" dirty="0" err="1">
                <a:sym typeface="+mn-ea"/>
                <a:hlinkClick r:id="rId2"/>
              </a:rPr>
              <a:t>github.com</a:t>
            </a:r>
            <a:r>
              <a:rPr lang="en-US" altLang="zh-CN" sz="1800" dirty="0">
                <a:sym typeface="+mn-ea"/>
                <a:hlinkClick r:id="rId2"/>
              </a:rPr>
              <a:t>/</a:t>
            </a:r>
            <a:r>
              <a:rPr lang="en-US" altLang="zh-CN" sz="1800" dirty="0" err="1">
                <a:sym typeface="+mn-ea"/>
                <a:hlinkClick r:id="rId2"/>
              </a:rPr>
              <a:t>notfresh</a:t>
            </a:r>
            <a:r>
              <a:rPr lang="en-US" altLang="zh-CN" sz="1800" dirty="0">
                <a:sym typeface="+mn-ea"/>
                <a:hlinkClick r:id="rId2"/>
              </a:rPr>
              <a:t>/</a:t>
            </a:r>
            <a:r>
              <a:rPr lang="en-US" altLang="zh-CN" sz="1800" dirty="0" err="1">
                <a:sym typeface="+mn-ea"/>
                <a:hlinkClick r:id="rId2"/>
              </a:rPr>
              <a:t>git_faq</a:t>
            </a:r>
            <a:r>
              <a:rPr lang="en-US" altLang="zh-CN" sz="1800" dirty="0">
                <a:sym typeface="+mn-ea"/>
                <a:hlinkClick r:id="rId2"/>
              </a:rPr>
              <a:t>  </a:t>
            </a:r>
            <a:r>
              <a:rPr lang="zh-CN" altLang="en-US" sz="1800" dirty="0">
                <a:sym typeface="+mn-ea"/>
              </a:rPr>
              <a:t>给一个</a:t>
            </a:r>
            <a:r>
              <a:rPr lang="en-US" altLang="zh-CN" sz="1800" dirty="0">
                <a:sym typeface="+mn-ea"/>
              </a:rPr>
              <a:t>star, </a:t>
            </a:r>
            <a:r>
              <a:rPr lang="zh-CN" altLang="en-US" sz="1800" dirty="0">
                <a:sym typeface="+mn-ea"/>
              </a:rPr>
              <a:t>表示你对这个项目很感兴趣</a:t>
            </a:r>
            <a:r>
              <a:rPr lang="en-US" altLang="zh-CN" sz="1800" dirty="0">
                <a:sym typeface="+mn-ea"/>
              </a:rPr>
              <a:t>~</a:t>
            </a:r>
            <a:endParaRPr lang="zh-CN" altLang="en-US" sz="1800" dirty="0">
              <a:sym typeface="+mn-ea"/>
            </a:endParaRPr>
          </a:p>
          <a:p>
            <a:endParaRPr lang="zh-CN" altLang="en-US" sz="1800" dirty="0">
              <a:sym typeface="+mn-ea"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参考：如何向开源社区提问题</a:t>
            </a:r>
          </a:p>
          <a:p>
            <a:pPr marL="0" indent="0">
              <a:buNone/>
            </a:pPr>
            <a:r>
              <a:rPr lang="zh-CN" altLang="en-US" sz="2000" dirty="0">
                <a:hlinkClick r:id="rId3" action="ppaction://hlinkfile"/>
              </a:rPr>
              <a:t>https://github.com/seajs/seajs/issues/545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远程仓库</a:t>
            </a:r>
            <a:r>
              <a:rPr lang="en-US" altLang="zh-CN"/>
              <a:t>-GitHub</a:t>
            </a:r>
            <a:r>
              <a:rPr lang="zh-CN" altLang="en-US"/>
              <a:t>协作模型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1270" y="1472565"/>
            <a:ext cx="6764655" cy="504253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互动环节：</a:t>
            </a:r>
            <a:r>
              <a:rPr lang="zh-CN" altLang="en-US"/>
              <a:t>第一个</a:t>
            </a:r>
            <a:r>
              <a:rPr lang="en-US" altLang="zh-CN"/>
              <a:t>Fork</a:t>
            </a:r>
            <a:r>
              <a:rPr lang="zh-CN" altLang="en-US"/>
              <a:t>和</a:t>
            </a:r>
            <a:r>
              <a:rPr lang="en-US" altLang="zh-CN"/>
              <a:t>Pull Request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>
                <a:sym typeface="+mn-ea"/>
              </a:rPr>
              <a:t>pull request(PR), GitHub</a:t>
            </a:r>
            <a:r>
              <a:rPr lang="zh-CN" altLang="en-US" sz="2400">
                <a:sym typeface="+mn-ea"/>
              </a:rPr>
              <a:t>的首创，表示请求别人合并你的更新代码</a:t>
            </a:r>
          </a:p>
          <a:p>
            <a:r>
              <a:rPr lang="zh-CN" altLang="en-US" sz="2400">
                <a:sym typeface="+mn-ea"/>
              </a:rPr>
              <a:t>如果你有一个好主意或者发现了别人的错误，请大胆的提出来吧</a:t>
            </a:r>
          </a:p>
          <a:p>
            <a:endParaRPr lang="zh-CN" altLang="en-US" sz="2400">
              <a:sym typeface="+mn-ea"/>
            </a:endParaRPr>
          </a:p>
          <a:p>
            <a:r>
              <a:rPr lang="zh-CN" altLang="en-US" sz="2400"/>
              <a:t>步骤是 先</a:t>
            </a:r>
            <a:r>
              <a:rPr lang="en-US" altLang="zh-CN" sz="2400"/>
              <a:t>fork</a:t>
            </a:r>
            <a:r>
              <a:rPr lang="zh-CN" altLang="en-US" sz="2400"/>
              <a:t>，然后在自己本地修改，然后推送到你的远程，返回原仓库，提一个 </a:t>
            </a:r>
            <a:r>
              <a:rPr lang="en-US" altLang="zh-CN" sz="2400"/>
              <a:t>PR.</a:t>
            </a:r>
            <a:endParaRPr lang="zh-CN" altLang="en-US"/>
          </a:p>
          <a:p>
            <a:endParaRPr lang="zh-CN" altLang="en-US"/>
          </a:p>
          <a:p>
            <a:r>
              <a:rPr lang="zh-CN" altLang="en-US" sz="1800">
                <a:sym typeface="+mn-ea"/>
              </a:rPr>
              <a:t>请去 </a:t>
            </a:r>
            <a:r>
              <a:rPr lang="en-US" altLang="zh-CN" sz="1800">
                <a:sym typeface="+mn-ea"/>
              </a:rPr>
              <a:t>https://github.com/notfresh/git_faq  </a:t>
            </a:r>
            <a:r>
              <a:rPr lang="zh-CN" altLang="en-US" sz="1800">
                <a:sym typeface="+mn-ea"/>
              </a:rPr>
              <a:t>做一次 </a:t>
            </a:r>
            <a:r>
              <a:rPr lang="en-US" altLang="zh-CN" sz="1800">
                <a:sym typeface="+mn-ea"/>
              </a:rPr>
              <a:t>Fork, </a:t>
            </a:r>
            <a:r>
              <a:rPr lang="zh-CN" altLang="en-US" sz="1800">
                <a:sym typeface="+mn-ea"/>
              </a:rPr>
              <a:t>提出你的问题</a:t>
            </a:r>
          </a:p>
          <a:p>
            <a:r>
              <a:rPr lang="zh-CN" altLang="en-US" sz="1800">
                <a:sym typeface="+mn-ea"/>
              </a:rPr>
              <a:t>请去 </a:t>
            </a:r>
            <a:r>
              <a:rPr lang="en-US" altLang="zh-CN" sz="1800">
                <a:sym typeface="+mn-ea"/>
              </a:rPr>
              <a:t>https://github.com/notfresh/git_faq  </a:t>
            </a:r>
            <a:r>
              <a:rPr lang="zh-CN" altLang="en-US" sz="1800">
                <a:sym typeface="+mn-ea"/>
              </a:rPr>
              <a:t>给一次 </a:t>
            </a:r>
            <a:r>
              <a:rPr lang="en-US" altLang="zh-CN" sz="1800">
                <a:sym typeface="+mn-ea"/>
              </a:rPr>
              <a:t>Pull Request, </a:t>
            </a:r>
            <a:r>
              <a:rPr lang="zh-CN" altLang="en-US" sz="1800">
                <a:sym typeface="+mn-ea"/>
              </a:rPr>
              <a:t>表示你愿意对这个项目进行改进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如何做</a:t>
            </a:r>
            <a:r>
              <a:rPr lang="en-US" altLang="zh-CN">
                <a:sym typeface="+mn-ea"/>
              </a:rPr>
              <a:t>Fork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Pull Request</a:t>
            </a:r>
            <a:r>
              <a:rPr lang="zh-CN" altLang="en-US">
                <a:sym typeface="+mn-ea"/>
              </a:rPr>
              <a:t>的示例</a:t>
            </a:r>
            <a:endParaRPr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330" y="1600200"/>
            <a:ext cx="8688705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altLang="zh-CN" dirty="0"/>
              <a:t>it</a:t>
            </a:r>
            <a:r>
              <a:rPr lang="zh-CN" altLang="en-US" dirty="0"/>
              <a:t>是什么？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2005</a:t>
            </a:r>
            <a:r>
              <a:rPr lang="zh-CN" altLang="en-US" sz="2800" dirty="0"/>
              <a:t>年</a:t>
            </a:r>
            <a:r>
              <a:rPr lang="en-US" altLang="zh-CN" sz="2800" dirty="0"/>
              <a:t>4</a:t>
            </a:r>
            <a:r>
              <a:rPr lang="zh-CN" altLang="en-US" sz="2800" dirty="0"/>
              <a:t>月由</a:t>
            </a:r>
            <a:r>
              <a:rPr lang="en-US" sz="2800" dirty="0"/>
              <a:t>Linus</a:t>
            </a:r>
            <a:r>
              <a:rPr lang="zh-CN" altLang="en-US" sz="2800" dirty="0"/>
              <a:t>开发</a:t>
            </a:r>
          </a:p>
          <a:p>
            <a:r>
              <a:rPr lang="zh-CN" altLang="en-US" sz="2800" dirty="0"/>
              <a:t>为了取代</a:t>
            </a:r>
            <a:r>
              <a:rPr lang="en-US" sz="2800" dirty="0" err="1"/>
              <a:t>BitKeeper</a:t>
            </a:r>
            <a:r>
              <a:rPr lang="zh-CN" altLang="en-US" sz="2800" dirty="0"/>
              <a:t>来管理</a:t>
            </a:r>
            <a:r>
              <a:rPr lang="en-US" sz="2800" dirty="0"/>
              <a:t>Linux</a:t>
            </a:r>
            <a:r>
              <a:rPr lang="zh-CN" altLang="en-US" sz="2800" dirty="0"/>
              <a:t>内核</a:t>
            </a:r>
          </a:p>
          <a:p>
            <a:r>
              <a:rPr lang="zh-CN" altLang="en-US" sz="2800" dirty="0"/>
              <a:t>基于命令行的版本控制工具</a:t>
            </a:r>
          </a:p>
          <a:p>
            <a:r>
              <a:rPr lang="zh-CN" altLang="en-US" sz="2800" dirty="0"/>
              <a:t>分布式</a:t>
            </a:r>
          </a:p>
          <a:p>
            <a:r>
              <a:rPr lang="zh-CN" altLang="en-US" sz="2800" dirty="0"/>
              <a:t>跨平台</a:t>
            </a:r>
          </a:p>
          <a:p>
            <a:r>
              <a:rPr lang="zh-CN" altLang="en-US" sz="2800" dirty="0"/>
              <a:t>开源和免费</a:t>
            </a:r>
            <a:endParaRPr lang="en-US" altLang="zh-CN" sz="2800" dirty="0"/>
          </a:p>
          <a:p>
            <a:r>
              <a:rPr lang="zh-CN" altLang="en-US" sz="2800" dirty="0"/>
              <a:t>单机可用、无需联网</a:t>
            </a:r>
            <a:endParaRPr lang="en-US" altLang="zh-CN" sz="2800" dirty="0"/>
          </a:p>
          <a:p>
            <a:r>
              <a:rPr lang="zh-CN" altLang="en-US" sz="2800" dirty="0"/>
              <a:t>独立并行开发、按需自由合并</a:t>
            </a:r>
          </a:p>
          <a:p>
            <a:endParaRPr lang="en-US" altLang="zh-CN" dirty="0"/>
          </a:p>
          <a:p>
            <a:endParaRPr lang="zh-CN" altLang="en-US" dirty="0"/>
          </a:p>
          <a:p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700" y="1600200"/>
            <a:ext cx="3912870" cy="411543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如何做</a:t>
            </a:r>
            <a:r>
              <a:rPr lang="en-US" altLang="zh-CN">
                <a:sym typeface="+mn-ea"/>
              </a:rPr>
              <a:t>Fork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Pull Request</a:t>
            </a:r>
            <a:r>
              <a:rPr lang="zh-CN" altLang="en-US">
                <a:sym typeface="+mn-ea"/>
              </a:rPr>
              <a:t>的示例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005" y="1600200"/>
            <a:ext cx="7284720" cy="45262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如何做</a:t>
            </a:r>
            <a:r>
              <a:rPr lang="en-US" altLang="zh-CN">
                <a:sym typeface="+mn-ea"/>
              </a:rPr>
              <a:t>Fork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Pull Request</a:t>
            </a:r>
            <a:r>
              <a:rPr lang="zh-CN" altLang="en-US">
                <a:sym typeface="+mn-ea"/>
              </a:rPr>
              <a:t>的示例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636395"/>
            <a:ext cx="10972800" cy="44526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远程仓库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基于分支的协作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066145" cy="4351655"/>
          </a:xfrm>
        </p:spPr>
        <p:txBody>
          <a:bodyPr>
            <a:normAutofit/>
          </a:bodyPr>
          <a:lstStyle/>
          <a:p>
            <a:r>
              <a:rPr lang="zh-CN" altLang="en-US" sz="2000"/>
              <a:t>$ git remote -v   </a:t>
            </a:r>
            <a:r>
              <a:rPr lang="en-US" altLang="zh-CN" sz="2000"/>
              <a:t># </a:t>
            </a:r>
            <a:r>
              <a:rPr lang="zh-CN" altLang="en-US" sz="2000"/>
              <a:t>查看远程仓库</a:t>
            </a:r>
          </a:p>
          <a:p>
            <a:r>
              <a:rPr lang="zh-CN" altLang="en-US" sz="2000"/>
              <a:t>$ git </a:t>
            </a:r>
            <a:r>
              <a:rPr lang="en-US" altLang="zh-CN" sz="2000"/>
              <a:t>fetch origin master    # </a:t>
            </a:r>
            <a:r>
              <a:rPr lang="zh-CN" altLang="en-US" sz="2000"/>
              <a:t>拉取远程分支，但是不合并</a:t>
            </a:r>
          </a:p>
          <a:p>
            <a:r>
              <a:rPr lang="zh-CN" altLang="en-US" sz="2000"/>
              <a:t>$ git pull </a:t>
            </a:r>
            <a:r>
              <a:rPr lang="en-US" altLang="zh-CN" sz="2000"/>
              <a:t>origin master    #</a:t>
            </a:r>
            <a:r>
              <a:rPr lang="zh-CN" altLang="en-US" sz="2000"/>
              <a:t> </a:t>
            </a:r>
            <a:r>
              <a:rPr lang="zh-CN" altLang="en-US" sz="2000">
                <a:sym typeface="+mn-ea"/>
              </a:rPr>
              <a:t>拉取远程分支并且合并，等于 </a:t>
            </a:r>
            <a:r>
              <a:rPr lang="en-US" altLang="zh-CN" sz="2000">
                <a:sym typeface="+mn-ea"/>
              </a:rPr>
              <a:t>fetch+merge</a:t>
            </a:r>
          </a:p>
          <a:p>
            <a:r>
              <a:rPr lang="zh-CN" altLang="en-US" sz="2000">
                <a:sym typeface="+mn-ea"/>
              </a:rPr>
              <a:t>$ </a:t>
            </a:r>
            <a:r>
              <a:rPr lang="en-US" altLang="zh-CN" sz="2000">
                <a:sym typeface="+mn-ea"/>
              </a:rPr>
              <a:t>git branch --set-upstream-to/-u LOCAL_BRANCH ORIGIN_BRANCH</a:t>
            </a:r>
          </a:p>
          <a:p>
            <a:r>
              <a:rPr lang="en-US" altLang="zh-CN" sz="2000">
                <a:sym typeface="+mn-ea"/>
              </a:rPr>
              <a:t>$ git push origin dev   # </a:t>
            </a:r>
            <a:r>
              <a:rPr lang="zh-CN" altLang="en-US" sz="2000">
                <a:sym typeface="+mn-ea"/>
              </a:rPr>
              <a:t>推送到远程</a:t>
            </a:r>
            <a:endParaRPr lang="en-US" altLang="zh-CN" sz="2400">
              <a:sym typeface="+mn-ea"/>
            </a:endParaRPr>
          </a:p>
          <a:p>
            <a:endParaRPr lang="en-US" altLang="zh-CN" sz="2400">
              <a:sym typeface="+mn-ea"/>
            </a:endParaRPr>
          </a:p>
          <a:p>
            <a:r>
              <a:rPr lang="en-US" altLang="zh-CN" sz="2000">
                <a:sym typeface="+mn-ea"/>
              </a:rPr>
              <a:t>$ git remote add  origin REMOTE_URL</a:t>
            </a:r>
          </a:p>
          <a:p>
            <a:r>
              <a:rPr lang="en-US" altLang="zh-CN" sz="2000">
                <a:sym typeface="+mn-ea"/>
              </a:rPr>
              <a:t>$ git remote set-url  origin REMOTE_URL</a:t>
            </a:r>
          </a:p>
          <a:p>
            <a:r>
              <a:rPr lang="en-US" altLang="zh-CN" sz="2000">
                <a:sym typeface="+mn-ea"/>
              </a:rPr>
              <a:t>$ git remote remove origin </a:t>
            </a:r>
          </a:p>
          <a:p>
            <a:endParaRPr lang="en-US" altLang="zh-CN" sz="2000">
              <a:sym typeface="+mn-ea"/>
            </a:endParaRPr>
          </a:p>
          <a:p>
            <a:r>
              <a:rPr lang="zh-CN" altLang="en-US" sz="2400">
                <a:sym typeface="+mn-ea"/>
              </a:rPr>
              <a:t>远程仓库的分支对应在本地的名称，例如：</a:t>
            </a:r>
            <a:r>
              <a:rPr lang="en-US" altLang="zh-CN" sz="2400">
                <a:sym typeface="+mn-ea"/>
              </a:rPr>
              <a:t>origin/master</a:t>
            </a:r>
            <a:r>
              <a:rPr lang="zh-CN" altLang="en-US" sz="2400">
                <a:sym typeface="+mn-ea"/>
              </a:rPr>
              <a:t>，指针不可修改</a:t>
            </a:r>
            <a:endParaRPr lang="en-US" altLang="zh-CN" sz="2400">
              <a:sym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Git</a:t>
            </a:r>
            <a:r>
              <a:rPr lang="zh-CN" altLang="en-US"/>
              <a:t>复杂命令补充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git</a:t>
            </a:r>
            <a:r>
              <a:rPr lang="en-US" altLang="zh-CN" dirty="0"/>
              <a:t> reset </a:t>
            </a:r>
          </a:p>
          <a:p>
            <a:r>
              <a:rPr lang="en-US" altLang="zh-CN" dirty="0" err="1"/>
              <a:t>git</a:t>
            </a:r>
            <a:r>
              <a:rPr lang="en-US" altLang="zh-CN" dirty="0"/>
              <a:t> </a:t>
            </a:r>
            <a:r>
              <a:rPr lang="en-US" altLang="zh-CN" dirty="0" err="1"/>
              <a:t>reflog</a:t>
            </a:r>
            <a:endParaRPr lang="en-US" altLang="zh-CN" dirty="0"/>
          </a:p>
          <a:p>
            <a:r>
              <a:rPr lang="en-US" altLang="zh-CN" dirty="0" err="1"/>
              <a:t>git</a:t>
            </a:r>
            <a:r>
              <a:rPr lang="en-US" altLang="zh-CN" dirty="0"/>
              <a:t> rebase</a:t>
            </a:r>
          </a:p>
          <a:p>
            <a:r>
              <a:rPr lang="en-US" altLang="zh-CN" dirty="0" err="1"/>
              <a:t>git</a:t>
            </a:r>
            <a:r>
              <a:rPr lang="en-US" altLang="zh-CN" dirty="0"/>
              <a:t> diff</a:t>
            </a:r>
          </a:p>
          <a:p>
            <a:r>
              <a:rPr lang="en-US" altLang="zh-CN" dirty="0" err="1"/>
              <a:t>git</a:t>
            </a:r>
            <a:r>
              <a:rPr lang="en-US" altLang="zh-CN" dirty="0"/>
              <a:t> cherry-pick</a:t>
            </a:r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checkout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793081"/>
            <a:ext cx="108204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44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reset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0016" y="1600200"/>
            <a:ext cx="731196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9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reset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8971" y="1600200"/>
            <a:ext cx="765405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21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reset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8765" y="1600200"/>
            <a:ext cx="6774469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78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reset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4860" y="1600200"/>
            <a:ext cx="710228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912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Git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8114" y="1600200"/>
            <a:ext cx="829577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92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学习</a:t>
            </a:r>
            <a:r>
              <a:rPr lang="en-US" altLang="zh-CN"/>
              <a:t>Git</a:t>
            </a:r>
            <a:r>
              <a:rPr lang="zh-CN" altLang="en-US"/>
              <a:t>的优秀资料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600" dirty="0">
                <a:sym typeface="+mn-ea"/>
              </a:rPr>
              <a:t>访问官网 </a:t>
            </a:r>
            <a:r>
              <a:rPr lang="en-US" altLang="zh-CN" sz="1800" dirty="0">
                <a:sym typeface="+mn-ea"/>
                <a:hlinkClick r:id="rId2" action="ppaction://hlinkfile"/>
              </a:rPr>
              <a:t>https://git-scm.com</a:t>
            </a:r>
            <a:r>
              <a:rPr lang="en-US" altLang="zh-CN" sz="1800" dirty="0">
                <a:sym typeface="+mn-ea"/>
              </a:rPr>
              <a:t>  , </a:t>
            </a:r>
            <a:r>
              <a:rPr lang="zh-CN" altLang="en-US" sz="1800" dirty="0">
                <a:sym typeface="+mn-ea"/>
              </a:rPr>
              <a:t>使用命令行 </a:t>
            </a:r>
            <a:r>
              <a:rPr lang="en-US" altLang="zh-CN" sz="1800" dirty="0">
                <a:sym typeface="+mn-ea"/>
              </a:rPr>
              <a:t>man </a:t>
            </a:r>
            <a:r>
              <a:rPr lang="en-US" altLang="zh-CN" sz="1800" dirty="0" err="1">
                <a:sym typeface="+mn-ea"/>
              </a:rPr>
              <a:t>git</a:t>
            </a:r>
            <a:r>
              <a:rPr lang="en-US" altLang="zh-CN" sz="1800" dirty="0">
                <a:sym typeface="+mn-ea"/>
              </a:rPr>
              <a:t>, </a:t>
            </a:r>
            <a:r>
              <a:rPr lang="en-US" altLang="zh-CN" sz="1800" dirty="0" err="1">
                <a:sym typeface="+mn-ea"/>
              </a:rPr>
              <a:t>git</a:t>
            </a:r>
            <a:r>
              <a:rPr lang="en-US" altLang="zh-CN" sz="1800" dirty="0">
                <a:sym typeface="+mn-ea"/>
              </a:rPr>
              <a:t> help merge</a:t>
            </a:r>
            <a:endParaRPr lang="zh-CN" altLang="en-US" sz="1800" dirty="0"/>
          </a:p>
          <a:p>
            <a:pPr marL="0" indent="0">
              <a:buNone/>
            </a:pPr>
            <a:endParaRPr lang="zh-CN" altLang="en-US" sz="1800" dirty="0"/>
          </a:p>
          <a:p>
            <a:pPr marL="0" indent="0">
              <a:buNone/>
            </a:pPr>
            <a:r>
              <a:rPr lang="zh-CN" altLang="en-US" sz="1800" dirty="0">
                <a:sym typeface="+mn-ea"/>
              </a:rPr>
              <a:t>通过玩游戏练习 </a:t>
            </a:r>
            <a:r>
              <a:rPr lang="en-US" altLang="zh-CN" sz="1800" dirty="0" err="1">
                <a:sym typeface="+mn-ea"/>
              </a:rPr>
              <a:t>Git</a:t>
            </a:r>
            <a:r>
              <a:rPr lang="en-US" altLang="zh-CN" sz="1800" dirty="0">
                <a:sym typeface="+mn-ea"/>
              </a:rPr>
              <a:t> </a:t>
            </a:r>
            <a:r>
              <a:rPr lang="zh-CN" altLang="en-US" sz="1800" dirty="0">
                <a:sym typeface="+mn-ea"/>
              </a:rPr>
              <a:t>分支操作</a:t>
            </a:r>
            <a:endParaRPr lang="en-US" altLang="zh-CN" sz="1800" dirty="0">
              <a:sym typeface="+mn-ea"/>
            </a:endParaRPr>
          </a:p>
          <a:p>
            <a:pPr marL="0" indent="0">
              <a:buNone/>
            </a:pPr>
            <a:r>
              <a:rPr lang="zh-CN" altLang="en-US" sz="1800" dirty="0">
                <a:sym typeface="+mn-ea"/>
                <a:hlinkClick r:id="rId3"/>
              </a:rPr>
              <a:t>https://zhuanlan.zhihu.com/p/134346782</a:t>
            </a:r>
            <a:endParaRPr lang="en-US" altLang="zh-CN" sz="1800" dirty="0">
              <a:sym typeface="+mn-ea"/>
            </a:endParaRPr>
          </a:p>
          <a:p>
            <a:pPr marL="0" indent="0">
              <a:buNone/>
            </a:pPr>
            <a:endParaRPr lang="en-US" altLang="zh-CN" sz="1800" dirty="0">
              <a:sym typeface="+mn-ea"/>
            </a:endParaRPr>
          </a:p>
          <a:p>
            <a:pPr marL="0" indent="0">
              <a:buNone/>
            </a:pPr>
            <a:r>
              <a:rPr lang="zh-CN" altLang="en-US" sz="1800" dirty="0">
                <a:sym typeface="+mn-ea"/>
              </a:rPr>
              <a:t>动图展示</a:t>
            </a:r>
            <a:r>
              <a:rPr lang="en-US" altLang="zh-CN" sz="1800" dirty="0" err="1">
                <a:sym typeface="+mn-ea"/>
              </a:rPr>
              <a:t>Git</a:t>
            </a:r>
            <a:r>
              <a:rPr lang="zh-CN" altLang="en-US" sz="1800" dirty="0">
                <a:sym typeface="+mn-ea"/>
              </a:rPr>
              <a:t>的</a:t>
            </a:r>
            <a:r>
              <a:rPr lang="en-US" altLang="zh-CN" sz="1800" dirty="0">
                <a:sym typeface="+mn-ea"/>
              </a:rPr>
              <a:t>10</a:t>
            </a:r>
            <a:r>
              <a:rPr lang="zh-CN" altLang="en-US" sz="1800" dirty="0">
                <a:sym typeface="+mn-ea"/>
              </a:rPr>
              <a:t>大难懂命令</a:t>
            </a:r>
            <a:endParaRPr lang="en-US" altLang="zh-CN" sz="1800" dirty="0">
              <a:sym typeface="+mn-ea"/>
            </a:endParaRPr>
          </a:p>
          <a:p>
            <a:pPr marL="0" indent="0">
              <a:buNone/>
            </a:pPr>
            <a:r>
              <a:rPr lang="zh-CN" altLang="en-US" sz="1800" dirty="0">
                <a:sym typeface="+mn-ea"/>
                <a:hlinkClick r:id="rId4" action="ppaction://hlinkfile"/>
              </a:rPr>
              <a:t>https://zhuanlan.zhihu.com/p/132573100</a:t>
            </a:r>
            <a:endParaRPr lang="zh-CN" altLang="en-US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>
                <a:sym typeface="+mn-ea"/>
              </a:rPr>
              <a:t>图解git diff的用法</a:t>
            </a:r>
            <a:endParaRPr lang="en-US" altLang="zh-CN" sz="1800" dirty="0">
              <a:sym typeface="+mn-ea"/>
            </a:endParaRPr>
          </a:p>
          <a:p>
            <a:pPr marL="0" indent="0">
              <a:buNone/>
            </a:pPr>
            <a:r>
              <a:rPr lang="zh-CN" altLang="en-US" sz="1800" dirty="0">
                <a:sym typeface="+mn-ea"/>
                <a:hlinkClick r:id="rId5"/>
              </a:rPr>
              <a:t>http://marklodato.github.io/visual-git-guide/index-zh-cn.html</a:t>
            </a:r>
            <a:endParaRPr lang="zh-CN" altLang="en-US" sz="1800" dirty="0"/>
          </a:p>
          <a:p>
            <a:endParaRPr lang="zh-CN" altLang="en-US" sz="1800" dirty="0"/>
          </a:p>
          <a:p>
            <a:pPr marL="0" indent="0">
              <a:buNone/>
            </a:pPr>
            <a:r>
              <a:rPr lang="zh-CN" altLang="en-US" sz="1800" dirty="0">
                <a:sym typeface="+mn-ea"/>
              </a:rPr>
              <a:t>Git内部原理揭秘</a:t>
            </a:r>
            <a:endParaRPr lang="zh-CN" altLang="en-US" sz="1800" dirty="0"/>
          </a:p>
          <a:p>
            <a:pPr marL="0" indent="0">
              <a:buNone/>
            </a:pPr>
            <a:r>
              <a:rPr lang="zh-CN" altLang="en-US" sz="1800" dirty="0">
                <a:sym typeface="+mn-ea"/>
                <a:hlinkClick r:id="rId6" action="ppaction://hlinkfile"/>
              </a:rPr>
              <a:t>https://zhuanlan.zhihu.com/p/96631135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0" lang="zh-CN" altLang="en-US" dirty="0"/>
              <a:t>使用G</a:t>
            </a:r>
            <a:r>
              <a:rPr kumimoji="0" lang="en-US" altLang="zh-CN" dirty="0"/>
              <a:t>it</a:t>
            </a:r>
            <a:r>
              <a:rPr kumimoji="0" lang="zh-CN" altLang="en-US" dirty="0"/>
              <a:t>的小技巧</a:t>
            </a:r>
            <a:r>
              <a:rPr kumimoji="0" lang="en-US" altLang="zh-CN" dirty="0"/>
              <a:t>-gitignre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zh-CN" altLang="en-US" dirty="0"/>
              <a:t>演示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避免引入辅助目录</a:t>
            </a:r>
          </a:p>
          <a:p>
            <a:pPr lvl="1"/>
            <a:r>
              <a:rPr lang="zh-CN" altLang="en-US" sz="2000" dirty="0">
                <a:latin typeface="Arial" panose="020B0604020202090204" pitchFamily="34" charset="0"/>
              </a:rPr>
              <a:t>在项目根目录创建</a:t>
            </a:r>
            <a:r>
              <a:rPr lang="en-US" altLang="zh-CN" sz="2000" dirty="0">
                <a:latin typeface="Arial" panose="020B0604020202090204" pitchFamily="34" charset="0"/>
              </a:rPr>
              <a:t>.</a:t>
            </a:r>
            <a:r>
              <a:rPr lang="en-US" altLang="zh-CN" sz="2000" dirty="0" err="1">
                <a:latin typeface="Arial" panose="020B0604020202090204" pitchFamily="34" charset="0"/>
              </a:rPr>
              <a:t>gitignore</a:t>
            </a:r>
            <a:r>
              <a:rPr lang="zh-CN" altLang="en-US" sz="2000" dirty="0">
                <a:latin typeface="Arial" panose="020B0604020202090204" pitchFamily="34" charset="0"/>
              </a:rPr>
              <a:t>，配置语法：</a:t>
            </a:r>
          </a:p>
          <a:p>
            <a:pPr lvl="2"/>
            <a:r>
              <a:rPr lang="zh-CN" altLang="en-US" dirty="0">
                <a:latin typeface="Arial" panose="020B0604020202090204" pitchFamily="34" charset="0"/>
              </a:rPr>
              <a:t>以斜杠“</a:t>
            </a:r>
            <a:r>
              <a:rPr lang="en-US" altLang="zh-CN" dirty="0">
                <a:latin typeface="Arial" panose="020B0604020202090204" pitchFamily="34" charset="0"/>
              </a:rPr>
              <a:t>/”</a:t>
            </a:r>
            <a:r>
              <a:rPr lang="zh-CN" altLang="en-US" dirty="0">
                <a:latin typeface="Arial" panose="020B0604020202090204" pitchFamily="34" charset="0"/>
              </a:rPr>
              <a:t>开头表示目录</a:t>
            </a:r>
          </a:p>
          <a:p>
            <a:pPr lvl="2"/>
            <a:r>
              <a:rPr lang="zh-CN" altLang="en-US" dirty="0">
                <a:latin typeface="Arial" panose="020B0604020202090204" pitchFamily="34" charset="0"/>
              </a:rPr>
              <a:t>以星号“*”通配多个字符</a:t>
            </a:r>
          </a:p>
          <a:p>
            <a:pPr lvl="2"/>
            <a:r>
              <a:rPr lang="zh-CN" altLang="en-US" dirty="0">
                <a:latin typeface="Arial" panose="020B0604020202090204" pitchFamily="34" charset="0"/>
              </a:rPr>
              <a:t>以问号“</a:t>
            </a:r>
            <a:r>
              <a:rPr lang="en-US" altLang="zh-CN" dirty="0">
                <a:latin typeface="Arial" panose="020B0604020202090204" pitchFamily="34" charset="0"/>
              </a:rPr>
              <a:t>?”</a:t>
            </a:r>
            <a:r>
              <a:rPr lang="zh-CN" altLang="en-US" dirty="0">
                <a:latin typeface="Arial" panose="020B0604020202090204" pitchFamily="34" charset="0"/>
              </a:rPr>
              <a:t>通配单个字符</a:t>
            </a:r>
          </a:p>
          <a:p>
            <a:pPr lvl="2"/>
            <a:r>
              <a:rPr lang="zh-CN" altLang="en-US" dirty="0">
                <a:latin typeface="Arial" panose="020B0604020202090204" pitchFamily="34" charset="0"/>
              </a:rPr>
              <a:t>以方括号“</a:t>
            </a:r>
            <a:r>
              <a:rPr lang="en-US" altLang="zh-CN" dirty="0">
                <a:latin typeface="Arial" panose="020B0604020202090204" pitchFamily="34" charset="0"/>
              </a:rPr>
              <a:t>[]”</a:t>
            </a:r>
            <a:r>
              <a:rPr lang="zh-CN" altLang="en-US" dirty="0">
                <a:latin typeface="Arial" panose="020B0604020202090204" pitchFamily="34" charset="0"/>
              </a:rPr>
              <a:t>包含单个字符的匹配列表</a:t>
            </a:r>
          </a:p>
          <a:p>
            <a:pPr lvl="2"/>
            <a:r>
              <a:rPr lang="zh-CN" altLang="en-US" dirty="0">
                <a:latin typeface="Arial" panose="020B0604020202090204" pitchFamily="34" charset="0"/>
              </a:rPr>
              <a:t>以叹号“</a:t>
            </a:r>
            <a:r>
              <a:rPr lang="en-US" altLang="zh-CN" dirty="0">
                <a:latin typeface="Arial" panose="020B0604020202090204" pitchFamily="34" charset="0"/>
              </a:rPr>
              <a:t>!”</a:t>
            </a:r>
            <a:r>
              <a:rPr lang="zh-CN" altLang="en-US" dirty="0">
                <a:latin typeface="Arial" panose="020B0604020202090204" pitchFamily="34" charset="0"/>
              </a:rPr>
              <a:t>表示不忽略</a:t>
            </a:r>
            <a:r>
              <a:rPr lang="en-US" altLang="zh-CN" dirty="0">
                <a:latin typeface="Arial" panose="020B0604020202090204" pitchFamily="34" charset="0"/>
              </a:rPr>
              <a:t>(</a:t>
            </a:r>
            <a:r>
              <a:rPr lang="zh-CN" altLang="en-US" dirty="0">
                <a:latin typeface="Arial" panose="020B0604020202090204" pitchFamily="34" charset="0"/>
              </a:rPr>
              <a:t>跟踪</a:t>
            </a:r>
            <a:r>
              <a:rPr lang="en-US" altLang="zh-CN" dirty="0">
                <a:latin typeface="Arial" panose="020B0604020202090204" pitchFamily="34" charset="0"/>
              </a:rPr>
              <a:t>)</a:t>
            </a:r>
            <a:r>
              <a:rPr lang="zh-CN" altLang="en-US" dirty="0">
                <a:latin typeface="Arial" panose="020B0604020202090204" pitchFamily="34" charset="0"/>
              </a:rPr>
              <a:t>匹配到的文件或目录</a:t>
            </a:r>
          </a:p>
          <a:p>
            <a:pPr lvl="2"/>
            <a:endParaRPr lang="en-US" altLang="zh-CN" dirty="0">
              <a:latin typeface="Arial" panose="020B0604020202090204" pitchFamily="34" charset="0"/>
            </a:endParaRPr>
          </a:p>
          <a:p>
            <a:pPr lvl="1"/>
            <a:r>
              <a:rPr lang="zh-CN" altLang="en-US" sz="2000" dirty="0">
                <a:latin typeface="Arial" panose="020B0604020202090204" pitchFamily="34" charset="0"/>
              </a:rPr>
              <a:t>例子：</a:t>
            </a:r>
            <a:endParaRPr lang="en-US" altLang="zh-CN" sz="2000" dirty="0">
              <a:latin typeface="Arial" panose="020B0604020202090204" pitchFamily="34" charset="0"/>
            </a:endParaRPr>
          </a:p>
          <a:p>
            <a:pPr lvl="2"/>
            <a:r>
              <a:rPr lang="zh-CN" altLang="zh-CN" dirty="0">
                <a:latin typeface="Arial" panose="020B0604020202090204" pitchFamily="34" charset="0"/>
              </a:rPr>
              <a:t>.</a:t>
            </a:r>
            <a:r>
              <a:rPr lang="en-US" altLang="zh-CN" dirty="0" err="1">
                <a:latin typeface="Arial" panose="020B0604020202090204" pitchFamily="34" charset="0"/>
              </a:rPr>
              <a:t>gitignore</a:t>
            </a:r>
            <a:r>
              <a:rPr lang="zh-CN" altLang="en-US" dirty="0">
                <a:latin typeface="Arial" panose="020B0604020202090204" pitchFamily="34" charset="0"/>
              </a:rPr>
              <a:t> </a:t>
            </a:r>
            <a:r>
              <a:rPr lang="en-US" altLang="zh-CN" dirty="0">
                <a:latin typeface="Arial" panose="020B0604020202090204" pitchFamily="34" charset="0"/>
              </a:rPr>
              <a:t>git</a:t>
            </a:r>
            <a:r>
              <a:rPr lang="zh-CN" altLang="en-US" dirty="0">
                <a:latin typeface="Arial" panose="020B0604020202090204" pitchFamily="34" charset="0"/>
              </a:rPr>
              <a:t>忽略文件</a:t>
            </a:r>
            <a:endParaRPr lang="en-US" altLang="zh-CN" dirty="0">
              <a:latin typeface="Arial" panose="020B0604020202090204" pitchFamily="34" charset="0"/>
            </a:endParaRPr>
          </a:p>
          <a:p>
            <a:pPr lvl="2"/>
            <a:r>
              <a:rPr lang="en-US" altLang="zh-CN" dirty="0">
                <a:latin typeface="Arial" panose="020B0604020202090204" pitchFamily="34" charset="0"/>
              </a:rPr>
              <a:t>test/</a:t>
            </a:r>
            <a:r>
              <a:rPr lang="zh-CN" altLang="en-US" dirty="0">
                <a:latin typeface="Arial" panose="020B0604020202090204" pitchFamily="34" charset="0"/>
              </a:rPr>
              <a:t> 忽略目录及目录下的文件</a:t>
            </a:r>
            <a:endParaRPr lang="en-US" altLang="zh-CN" dirty="0">
              <a:latin typeface="Arial" panose="020B0604020202090204" pitchFamily="34" charset="0"/>
            </a:endParaRPr>
          </a:p>
          <a:p>
            <a:pPr lvl="2"/>
            <a:r>
              <a:rPr lang="zh-CN" altLang="zh-CN" dirty="0">
                <a:latin typeface="Arial" panose="020B0604020202090204" pitchFamily="34" charset="0"/>
              </a:rPr>
              <a:t>/</a:t>
            </a:r>
            <a:r>
              <a:rPr lang="en-US" altLang="zh-CN" dirty="0">
                <a:latin typeface="Arial" panose="020B0604020202090204" pitchFamily="34" charset="0"/>
              </a:rPr>
              <a:t>test/</a:t>
            </a:r>
            <a:r>
              <a:rPr lang="zh-CN" altLang="en-US" dirty="0">
                <a:latin typeface="Arial" panose="020B0604020202090204" pitchFamily="34" charset="0"/>
              </a:rPr>
              <a:t>  忽略根目录下</a:t>
            </a:r>
            <a:r>
              <a:rPr lang="en-US" altLang="zh-CN" dirty="0">
                <a:latin typeface="Arial" panose="020B0604020202090204" pitchFamily="34" charset="0"/>
              </a:rPr>
              <a:t>test/</a:t>
            </a:r>
            <a:r>
              <a:rPr lang="zh-CN" altLang="en-US" dirty="0">
                <a:latin typeface="Arial" panose="020B0604020202090204" pitchFamily="34" charset="0"/>
              </a:rPr>
              <a:t>及所有子目录、文件</a:t>
            </a:r>
            <a:endParaRPr lang="en-US" altLang="zh-CN" dirty="0">
              <a:latin typeface="Arial" panose="020B0604020202090204" pitchFamily="34" charset="0"/>
            </a:endParaRPr>
          </a:p>
          <a:p>
            <a:pPr lvl="2"/>
            <a:r>
              <a:rPr lang="zh-CN" altLang="zh-CN" dirty="0">
                <a:latin typeface="Arial" panose="020B0604020202090204" pitchFamily="34" charset="0"/>
              </a:rPr>
              <a:t>!/</a:t>
            </a:r>
            <a:r>
              <a:rPr lang="en-US" altLang="zh-CN" dirty="0">
                <a:latin typeface="Arial" panose="020B0604020202090204" pitchFamily="34" charset="0"/>
              </a:rPr>
              <a:t>test</a:t>
            </a:r>
            <a:r>
              <a:rPr lang="zh-CN" altLang="en-US" dirty="0">
                <a:latin typeface="Arial" panose="020B0604020202090204" pitchFamily="34" charset="0"/>
              </a:rPr>
              <a:t> 始终不忽略，</a:t>
            </a:r>
            <a:r>
              <a:rPr lang="en-US" altLang="zh-CN" dirty="0">
                <a:latin typeface="Arial" panose="020B0604020202090204" pitchFamily="34" charset="0"/>
              </a:rPr>
              <a:t>test</a:t>
            </a:r>
            <a:r>
              <a:rPr lang="zh-CN" altLang="en-US" dirty="0">
                <a:latin typeface="Arial" panose="020B0604020202090204" pitchFamily="34" charset="0"/>
              </a:rPr>
              <a:t>目录</a:t>
            </a:r>
            <a:endParaRPr lang="en-US" altLang="zh-CN" dirty="0">
              <a:latin typeface="Arial" panose="020B0604020202090204" pitchFamily="34" charset="0"/>
            </a:endParaRPr>
          </a:p>
          <a:p>
            <a:pPr lvl="2"/>
            <a:r>
              <a:rPr lang="zh-CN" altLang="zh-CN" dirty="0">
                <a:latin typeface="Arial" panose="020B0604020202090204" pitchFamily="34" charset="0"/>
              </a:rPr>
              <a:t>*</a:t>
            </a:r>
            <a:r>
              <a:rPr lang="zh-CN" altLang="en-US" dirty="0">
                <a:latin typeface="Arial" panose="020B0604020202090204" pitchFamily="34" charset="0"/>
              </a:rPr>
              <a:t>.</a:t>
            </a:r>
            <a:r>
              <a:rPr lang="en-US" altLang="zh-CN" dirty="0" err="1">
                <a:latin typeface="Arial" panose="020B0604020202090204" pitchFamily="34" charset="0"/>
              </a:rPr>
              <a:t>swp</a:t>
            </a:r>
            <a:r>
              <a:rPr lang="zh-CN" altLang="en-US" dirty="0">
                <a:latin typeface="Arial" panose="020B0604020202090204" pitchFamily="34" charset="0"/>
              </a:rPr>
              <a:t> 忽略后缀</a:t>
            </a:r>
            <a:r>
              <a:rPr lang="en-US" altLang="zh-CN" dirty="0">
                <a:latin typeface="Arial" panose="020B0604020202090204" pitchFamily="34" charset="0"/>
              </a:rPr>
              <a:t>.</a:t>
            </a:r>
            <a:r>
              <a:rPr lang="en-US" altLang="zh-CN" dirty="0" err="1">
                <a:latin typeface="Arial" panose="020B0604020202090204" pitchFamily="34" charset="0"/>
              </a:rPr>
              <a:t>swp</a:t>
            </a:r>
            <a:r>
              <a:rPr lang="zh-CN" altLang="en-US" dirty="0">
                <a:latin typeface="Arial" panose="020B0604020202090204" pitchFamily="34" charset="0"/>
              </a:rPr>
              <a:t>结尾的文件</a:t>
            </a:r>
            <a:endParaRPr lang="en-US" altLang="zh-CN" dirty="0">
              <a:latin typeface="Arial" panose="020B0604020202090204" pitchFamily="34" charset="0"/>
            </a:endParaRPr>
          </a:p>
          <a:p>
            <a:pPr lvl="2"/>
            <a:endParaRPr lang="en-US" altLang="zh-CN" dirty="0">
              <a:latin typeface="Arial" panose="020B0604020202090204" pitchFamily="34" charset="0"/>
            </a:endParaRPr>
          </a:p>
          <a:p>
            <a:pPr lvl="1"/>
            <a:endParaRPr lang="en-US" altLang="zh-CN" dirty="0">
              <a:latin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Tip: </a:t>
            </a:r>
            <a:r>
              <a:rPr lang="zh-CN" altLang="en-US"/>
              <a:t>早早养成提交好习惯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715" y="1691005"/>
            <a:ext cx="6551295" cy="4121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615" y="4406265"/>
            <a:ext cx="6049645" cy="23463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发现有趣的项目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HelloGitHub</a:t>
            </a:r>
            <a:br>
              <a:rPr kumimoji="1" lang="en-US" altLang="zh-CN" dirty="0"/>
            </a:br>
            <a:r>
              <a:rPr lang="en-US" altLang="zh-CN" dirty="0">
                <a:hlinkClick r:id="rId2"/>
              </a:rPr>
              <a:t>https://hellogithub.com/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Github</a:t>
            </a:r>
            <a:r>
              <a:rPr kumimoji="1" lang="zh-CN" altLang="en-US" dirty="0"/>
              <a:t> 高级搜索方法</a:t>
            </a:r>
            <a:br>
              <a:rPr kumimoji="1" lang="en-US" altLang="zh-CN" dirty="0"/>
            </a:br>
            <a:r>
              <a:rPr lang="en-US" altLang="zh-CN" sz="2000" dirty="0">
                <a:hlinkClick r:id="rId3"/>
              </a:rPr>
              <a:t>https://</a:t>
            </a:r>
            <a:r>
              <a:rPr lang="en-US" altLang="zh-CN" sz="2000" dirty="0" err="1">
                <a:hlinkClick r:id="rId3"/>
              </a:rPr>
              <a:t>help.github.com</a:t>
            </a:r>
            <a:r>
              <a:rPr lang="en-US" altLang="zh-CN" sz="2000" dirty="0">
                <a:hlinkClick r:id="rId3"/>
              </a:rPr>
              <a:t>/</a:t>
            </a:r>
            <a:r>
              <a:rPr lang="en-US" altLang="zh-CN" sz="2000" dirty="0" err="1">
                <a:hlinkClick r:id="rId3"/>
              </a:rPr>
              <a:t>en</a:t>
            </a:r>
            <a:r>
              <a:rPr lang="en-US" altLang="zh-CN" sz="2000" dirty="0">
                <a:hlinkClick r:id="rId3"/>
              </a:rPr>
              <a:t>/</a:t>
            </a:r>
            <a:r>
              <a:rPr lang="en-US" altLang="zh-CN" sz="2000" dirty="0" err="1">
                <a:hlinkClick r:id="rId3"/>
              </a:rPr>
              <a:t>github</a:t>
            </a:r>
            <a:r>
              <a:rPr lang="en-US" altLang="zh-CN" sz="2000" dirty="0">
                <a:hlinkClick r:id="rId3"/>
              </a:rPr>
              <a:t>/searching-for-information-on-</a:t>
            </a:r>
            <a:r>
              <a:rPr lang="en-US" altLang="zh-CN" sz="2000" dirty="0" err="1">
                <a:hlinkClick r:id="rId3"/>
              </a:rPr>
              <a:t>github</a:t>
            </a:r>
            <a:r>
              <a:rPr lang="en-US" altLang="zh-CN" sz="2000" dirty="0">
                <a:hlinkClick r:id="rId3"/>
              </a:rPr>
              <a:t>/searching-for-repositories</a:t>
            </a:r>
            <a:br>
              <a:rPr kumimoji="1" lang="en-US" altLang="zh-CN" dirty="0"/>
            </a:br>
            <a:r>
              <a:rPr kumimoji="1" lang="en-US" altLang="zh-CN" dirty="0"/>
              <a:t>stars:&gt;100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forks:&gt;1000</a:t>
            </a:r>
            <a:r>
              <a:rPr kumimoji="1" lang="zh-CN" altLang="en-US" dirty="0"/>
              <a:t> </a:t>
            </a:r>
            <a:br>
              <a:rPr kumimoji="1" lang="en-US" altLang="zh-CN" dirty="0"/>
            </a:br>
            <a:r>
              <a:rPr lang="en-US" altLang="zh-CN" dirty="0" err="1"/>
              <a:t>in:readme</a:t>
            </a:r>
            <a:r>
              <a:rPr lang="en-US" altLang="zh-CN" dirty="0"/>
              <a:t> </a:t>
            </a:r>
            <a:r>
              <a:rPr lang="en-US" altLang="zh-CN" dirty="0" err="1"/>
              <a:t>springboot</a:t>
            </a:r>
            <a:br>
              <a:rPr lang="en-US" altLang="zh-CN" dirty="0"/>
            </a:br>
            <a:r>
              <a:rPr lang="en-US" altLang="zh-CN" dirty="0" err="1"/>
              <a:t>language:java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942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学习</a:t>
            </a:r>
            <a:r>
              <a:rPr lang="en-US" altLang="zh-CN"/>
              <a:t>Git</a:t>
            </a:r>
            <a:r>
              <a:rPr lang="zh-CN" altLang="en-US"/>
              <a:t>的优秀资料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600" dirty="0">
                <a:sym typeface="+mn-ea"/>
              </a:rPr>
              <a:t>访问官网 </a:t>
            </a:r>
            <a:r>
              <a:rPr lang="en-US" altLang="zh-CN" sz="1800" dirty="0">
                <a:sym typeface="+mn-ea"/>
                <a:hlinkClick r:id="rId2" action="ppaction://hlinkfile"/>
              </a:rPr>
              <a:t>https://git-scm.com</a:t>
            </a:r>
            <a:r>
              <a:rPr lang="en-US" altLang="zh-CN" sz="1800" dirty="0">
                <a:sym typeface="+mn-ea"/>
              </a:rPr>
              <a:t>  , </a:t>
            </a:r>
            <a:r>
              <a:rPr lang="zh-CN" altLang="en-US" sz="1800" dirty="0">
                <a:sym typeface="+mn-ea"/>
              </a:rPr>
              <a:t>使用命令行 </a:t>
            </a:r>
            <a:r>
              <a:rPr lang="en-US" altLang="zh-CN" sz="1800" dirty="0">
                <a:sym typeface="+mn-ea"/>
              </a:rPr>
              <a:t>man </a:t>
            </a:r>
            <a:r>
              <a:rPr lang="en-US" altLang="zh-CN" sz="1800" dirty="0" err="1">
                <a:sym typeface="+mn-ea"/>
              </a:rPr>
              <a:t>git</a:t>
            </a:r>
            <a:r>
              <a:rPr lang="en-US" altLang="zh-CN" sz="1800" dirty="0">
                <a:sym typeface="+mn-ea"/>
              </a:rPr>
              <a:t>, </a:t>
            </a:r>
            <a:r>
              <a:rPr lang="en-US" altLang="zh-CN" sz="1800" dirty="0" err="1">
                <a:sym typeface="+mn-ea"/>
              </a:rPr>
              <a:t>git</a:t>
            </a:r>
            <a:r>
              <a:rPr lang="en-US" altLang="zh-CN" sz="1800" dirty="0">
                <a:sym typeface="+mn-ea"/>
              </a:rPr>
              <a:t> help merge</a:t>
            </a:r>
            <a:endParaRPr lang="zh-CN" altLang="en-US" sz="1800" dirty="0"/>
          </a:p>
          <a:p>
            <a:pPr marL="0" indent="0">
              <a:buNone/>
            </a:pPr>
            <a:endParaRPr lang="zh-CN" altLang="en-US" sz="1800" dirty="0"/>
          </a:p>
          <a:p>
            <a:pPr marL="0" indent="0">
              <a:buNone/>
            </a:pPr>
            <a:r>
              <a:rPr lang="zh-CN" altLang="en-US" sz="1800" dirty="0">
                <a:sym typeface="+mn-ea"/>
              </a:rPr>
              <a:t>通过玩游戏练习 </a:t>
            </a:r>
            <a:r>
              <a:rPr lang="en-US" altLang="zh-CN" sz="1800" dirty="0" err="1">
                <a:sym typeface="+mn-ea"/>
              </a:rPr>
              <a:t>Git</a:t>
            </a:r>
            <a:r>
              <a:rPr lang="en-US" altLang="zh-CN" sz="1800" dirty="0">
                <a:sym typeface="+mn-ea"/>
              </a:rPr>
              <a:t> </a:t>
            </a:r>
            <a:r>
              <a:rPr lang="zh-CN" altLang="en-US" sz="1800" dirty="0">
                <a:sym typeface="+mn-ea"/>
              </a:rPr>
              <a:t>分支操作</a:t>
            </a:r>
            <a:endParaRPr lang="en-US" altLang="zh-CN" sz="1800" dirty="0">
              <a:sym typeface="+mn-ea"/>
            </a:endParaRPr>
          </a:p>
          <a:p>
            <a:pPr marL="0" indent="0">
              <a:buNone/>
            </a:pPr>
            <a:r>
              <a:rPr lang="zh-CN" altLang="en-US" sz="1800" dirty="0">
                <a:sym typeface="+mn-ea"/>
                <a:hlinkClick r:id="rId3"/>
              </a:rPr>
              <a:t>https://zhuanlan.zhihu.com/p/134346782</a:t>
            </a:r>
            <a:endParaRPr lang="en-US" altLang="zh-CN" sz="1800" dirty="0">
              <a:sym typeface="+mn-ea"/>
            </a:endParaRPr>
          </a:p>
          <a:p>
            <a:pPr marL="0" indent="0">
              <a:buNone/>
            </a:pPr>
            <a:endParaRPr lang="en-US" altLang="zh-CN" sz="1800" dirty="0">
              <a:sym typeface="+mn-ea"/>
            </a:endParaRPr>
          </a:p>
          <a:p>
            <a:pPr marL="0" indent="0">
              <a:buNone/>
            </a:pPr>
            <a:r>
              <a:rPr lang="zh-CN" altLang="en-US" sz="1800" dirty="0">
                <a:sym typeface="+mn-ea"/>
              </a:rPr>
              <a:t>动图展示</a:t>
            </a:r>
            <a:r>
              <a:rPr lang="en-US" altLang="zh-CN" sz="1800" dirty="0" err="1">
                <a:sym typeface="+mn-ea"/>
              </a:rPr>
              <a:t>Git</a:t>
            </a:r>
            <a:r>
              <a:rPr lang="zh-CN" altLang="en-US" sz="1800" dirty="0">
                <a:sym typeface="+mn-ea"/>
              </a:rPr>
              <a:t>的</a:t>
            </a:r>
            <a:r>
              <a:rPr lang="en-US" altLang="zh-CN" sz="1800" dirty="0">
                <a:sym typeface="+mn-ea"/>
              </a:rPr>
              <a:t>10</a:t>
            </a:r>
            <a:r>
              <a:rPr lang="zh-CN" altLang="en-US" sz="1800" dirty="0">
                <a:sym typeface="+mn-ea"/>
              </a:rPr>
              <a:t>大难懂命令</a:t>
            </a:r>
            <a:endParaRPr lang="en-US" altLang="zh-CN" sz="1800" dirty="0">
              <a:sym typeface="+mn-ea"/>
            </a:endParaRPr>
          </a:p>
          <a:p>
            <a:pPr marL="0" indent="0">
              <a:buNone/>
            </a:pPr>
            <a:r>
              <a:rPr lang="zh-CN" altLang="en-US" sz="1800" dirty="0">
                <a:sym typeface="+mn-ea"/>
                <a:hlinkClick r:id="rId4" action="ppaction://hlinkfile"/>
              </a:rPr>
              <a:t>https://zhuanlan.zhihu.com/p/132573100</a:t>
            </a:r>
            <a:endParaRPr lang="zh-CN" altLang="en-US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>
                <a:sym typeface="+mn-ea"/>
              </a:rPr>
              <a:t>图解git diff的用法</a:t>
            </a:r>
            <a:endParaRPr lang="en-US" altLang="zh-CN" sz="1800" dirty="0">
              <a:sym typeface="+mn-ea"/>
            </a:endParaRPr>
          </a:p>
          <a:p>
            <a:pPr marL="0" indent="0">
              <a:buNone/>
            </a:pPr>
            <a:r>
              <a:rPr lang="zh-CN" altLang="en-US" sz="1800" dirty="0">
                <a:sym typeface="+mn-ea"/>
                <a:hlinkClick r:id="rId5"/>
              </a:rPr>
              <a:t>http://marklodato.github.io/visual-git-guide/index-zh-cn.html</a:t>
            </a:r>
            <a:endParaRPr lang="zh-CN" altLang="en-US" sz="1800" dirty="0"/>
          </a:p>
          <a:p>
            <a:endParaRPr lang="zh-CN" altLang="en-US" sz="1800" dirty="0"/>
          </a:p>
          <a:p>
            <a:pPr marL="0" indent="0">
              <a:buNone/>
            </a:pPr>
            <a:r>
              <a:rPr lang="zh-CN" altLang="en-US" sz="1800" dirty="0">
                <a:sym typeface="+mn-ea"/>
              </a:rPr>
              <a:t>Git内部原理揭秘</a:t>
            </a:r>
            <a:endParaRPr lang="zh-CN" altLang="en-US" sz="1800" dirty="0"/>
          </a:p>
          <a:p>
            <a:pPr marL="0" indent="0">
              <a:buNone/>
            </a:pPr>
            <a:r>
              <a:rPr lang="zh-CN" altLang="en-US" sz="1800" dirty="0">
                <a:sym typeface="+mn-ea"/>
                <a:hlinkClick r:id="rId6" action="ppaction://hlinkfile"/>
              </a:rPr>
              <a:t>https://zhuanlan.zhihu.com/p/96631135</a:t>
            </a:r>
          </a:p>
        </p:txBody>
      </p:sp>
    </p:spTree>
    <p:extLst>
      <p:ext uri="{BB962C8B-B14F-4D97-AF65-F5344CB8AC3E}">
        <p14:creationId xmlns:p14="http://schemas.microsoft.com/office/powerpoint/2010/main" val="10774082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32000" y="2558733"/>
            <a:ext cx="9144000" cy="2387600"/>
          </a:xfrm>
        </p:spPr>
        <p:txBody>
          <a:bodyPr/>
          <a:lstStyle/>
          <a:p>
            <a:r>
              <a:rPr lang="zh-CN" altLang="en-US"/>
              <a:t>谢谢聆听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265" y="2247900"/>
            <a:ext cx="2616200" cy="3009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如何安装</a:t>
            </a:r>
            <a:r>
              <a:rPr lang="en-US" altLang="zh-CN" dirty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检测本机是否已经安装了</a:t>
            </a:r>
            <a:r>
              <a:rPr lang="en-US" altLang="zh-CN" dirty="0">
                <a:sym typeface="+mn-ea"/>
              </a:rPr>
              <a:t>Git:  </a:t>
            </a:r>
            <a:r>
              <a:rPr lang="zh-CN" altLang="en-US" dirty="0">
                <a:sym typeface="+mn-ea"/>
              </a:rPr>
              <a:t>打开终端，输入 </a:t>
            </a:r>
            <a:r>
              <a:rPr lang="en-US" altLang="zh-CN" dirty="0">
                <a:sym typeface="+mn-ea"/>
              </a:rPr>
              <a:t>git --version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安装：从</a:t>
            </a:r>
            <a:r>
              <a:rPr lang="en-US" dirty="0"/>
              <a:t>Git</a:t>
            </a:r>
            <a:r>
              <a:rPr lang="zh-CN" altLang="en-US" dirty="0"/>
              <a:t>官网直接 </a:t>
            </a:r>
            <a:r>
              <a:rPr lang="zh-CN" altLang="en-US" dirty="0">
                <a:hlinkClick r:id="rId2"/>
              </a:rPr>
              <a:t>https://git-scm.com/downloads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实战热身</a:t>
            </a:r>
            <a:r>
              <a:rPr lang="en-US" altLang="zh-CN" dirty="0"/>
              <a:t>-</a:t>
            </a:r>
            <a:r>
              <a:rPr lang="zh-CN" altLang="en-US" dirty="0"/>
              <a:t>创建版本库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8080"/>
                </a:solidFill>
              </a:rPr>
              <a:t>step1.1:$ </a:t>
            </a:r>
            <a:r>
              <a:rPr lang="en-US" dirty="0"/>
              <a:t>git config --global </a:t>
            </a:r>
            <a:r>
              <a:rPr lang="en-US" dirty="0" err="1"/>
              <a:t>user.name</a:t>
            </a:r>
            <a:r>
              <a:rPr lang="en-US" dirty="0"/>
              <a:t> </a:t>
            </a:r>
            <a:r>
              <a:rPr lang="en-US" dirty="0">
                <a:solidFill>
                  <a:srgbClr val="DD1144"/>
                </a:solidFill>
              </a:rPr>
              <a:t>"Your Name"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8080"/>
                </a:solidFill>
                <a:sym typeface="+mn-ea"/>
              </a:rPr>
              <a:t>step1.2:</a:t>
            </a:r>
            <a:r>
              <a:rPr lang="en-US" dirty="0">
                <a:solidFill>
                  <a:srgbClr val="008080"/>
                </a:solidFill>
              </a:rPr>
              <a:t>$ </a:t>
            </a:r>
            <a:r>
              <a:rPr lang="en-US" dirty="0"/>
              <a:t>git config --global </a:t>
            </a:r>
            <a:r>
              <a:rPr lang="en-US" dirty="0" err="1"/>
              <a:t>user.email</a:t>
            </a:r>
            <a:r>
              <a:rPr lang="en-US" dirty="0"/>
              <a:t> </a:t>
            </a:r>
            <a:r>
              <a:rPr lang="en-US" dirty="0">
                <a:solidFill>
                  <a:srgbClr val="DD1144"/>
                </a:solidFill>
              </a:rPr>
              <a:t>"</a:t>
            </a:r>
            <a:r>
              <a:rPr lang="en-US" dirty="0" err="1">
                <a:solidFill>
                  <a:srgbClr val="DD1144"/>
                </a:solidFill>
              </a:rPr>
              <a:t>email@example.com</a:t>
            </a:r>
            <a:r>
              <a:rPr lang="en-US" dirty="0">
                <a:solidFill>
                  <a:srgbClr val="DD1144"/>
                </a:solidFill>
              </a:rPr>
              <a:t>"</a:t>
            </a:r>
            <a:endParaRPr lang="en-US" dirty="0">
              <a:solidFill>
                <a:srgbClr val="008080"/>
              </a:solidFill>
            </a:endParaRPr>
          </a:p>
          <a:p>
            <a:r>
              <a:rPr lang="en-US" dirty="0">
                <a:solidFill>
                  <a:srgbClr val="008080"/>
                </a:solidFill>
                <a:sym typeface="+mn-ea"/>
              </a:rPr>
              <a:t>step2.1:</a:t>
            </a:r>
            <a:r>
              <a:rPr lang="en-US" dirty="0">
                <a:solidFill>
                  <a:srgbClr val="008080"/>
                </a:solidFill>
              </a:rPr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err="1"/>
              <a:t>git</a:t>
            </a:r>
            <a:r>
              <a:rPr lang="en-US" dirty="0" err="1">
                <a:sym typeface="+mn-ea"/>
              </a:rPr>
              <a:t>learn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8080"/>
                </a:solidFill>
                <a:sym typeface="+mn-ea"/>
              </a:rPr>
              <a:t>step2.2:</a:t>
            </a:r>
            <a:r>
              <a:rPr lang="en-US" dirty="0">
                <a:solidFill>
                  <a:srgbClr val="008080"/>
                </a:solidFill>
              </a:rPr>
              <a:t>$ </a:t>
            </a:r>
            <a:r>
              <a:rPr lang="en-US" dirty="0"/>
              <a:t>cd </a:t>
            </a:r>
            <a:r>
              <a:rPr lang="en-US" dirty="0" err="1"/>
              <a:t>git</a:t>
            </a:r>
            <a:r>
              <a:rPr lang="en-US" dirty="0" err="1">
                <a:sym typeface="+mn-ea"/>
              </a:rPr>
              <a:t>learn</a:t>
            </a:r>
            <a:r>
              <a:rPr lang="en-US" dirty="0"/>
              <a:t> </a:t>
            </a:r>
          </a:p>
          <a:p>
            <a:r>
              <a:rPr lang="en-US" dirty="0">
                <a:solidFill>
                  <a:srgbClr val="008080"/>
                </a:solidFill>
                <a:sym typeface="+mn-ea"/>
              </a:rPr>
              <a:t>step3: </a:t>
            </a:r>
            <a:r>
              <a:rPr lang="en-US" dirty="0">
                <a:solidFill>
                  <a:srgbClr val="008080"/>
                </a:solidFill>
              </a:rPr>
              <a:t>$ </a:t>
            </a:r>
            <a:r>
              <a:rPr lang="en-US" dirty="0"/>
              <a:t>git </a:t>
            </a:r>
            <a:r>
              <a:rPr lang="en-US" dirty="0" err="1"/>
              <a:t>init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实战热身</a:t>
            </a:r>
            <a:r>
              <a:rPr lang="en-US" altLang="zh-CN" dirty="0"/>
              <a:t>-</a:t>
            </a:r>
            <a:r>
              <a:rPr lang="zh-CN" altLang="en-US" dirty="0"/>
              <a:t>开始管理文件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8080"/>
                </a:solidFill>
                <a:sym typeface="+mn-ea"/>
              </a:rPr>
              <a:t>step4:</a:t>
            </a:r>
            <a:r>
              <a:rPr lang="zh-CN" altLang="en-US" sz="2800" dirty="0"/>
              <a:t>编写一个</a:t>
            </a:r>
            <a:r>
              <a:rPr lang="en-US" altLang="zh-CN" sz="2800" dirty="0" err="1"/>
              <a:t>README</a:t>
            </a:r>
            <a:r>
              <a:rPr lang="en-US" sz="2800" dirty="0" err="1"/>
              <a:t>.</a:t>
            </a:r>
            <a:r>
              <a:rPr lang="en-US" altLang="zh-CN" sz="2800" dirty="0" err="1"/>
              <a:t>md</a:t>
            </a:r>
            <a:r>
              <a:rPr lang="zh-CN" altLang="en-US" sz="2800" dirty="0"/>
              <a:t> 文件</a:t>
            </a:r>
            <a:endParaRPr lang="en-US" altLang="zh-CN" sz="2800" dirty="0"/>
          </a:p>
          <a:p>
            <a:r>
              <a:rPr lang="en-US" sz="2800" dirty="0">
                <a:solidFill>
                  <a:srgbClr val="008080"/>
                </a:solidFill>
                <a:sym typeface="+mn-ea"/>
              </a:rPr>
              <a:t>step5:</a:t>
            </a:r>
            <a:r>
              <a:rPr lang="en-US" sz="2800" dirty="0">
                <a:solidFill>
                  <a:srgbClr val="008080"/>
                </a:solidFill>
              </a:rPr>
              <a:t>$ </a:t>
            </a:r>
            <a:r>
              <a:rPr lang="zh-CN" altLang="en-US" sz="2800" dirty="0"/>
              <a:t>git </a:t>
            </a:r>
            <a:r>
              <a:rPr lang="en-US" sz="2800" dirty="0"/>
              <a:t>add </a:t>
            </a:r>
            <a:r>
              <a:rPr lang="en-US" altLang="zh-CN" sz="2800" dirty="0" err="1"/>
              <a:t>README</a:t>
            </a:r>
            <a:r>
              <a:rPr lang="en-US" sz="2800" dirty="0" err="1"/>
              <a:t>.</a:t>
            </a:r>
            <a:r>
              <a:rPr lang="en-US" altLang="zh-CN" sz="2800" dirty="0" err="1"/>
              <a:t>md</a:t>
            </a:r>
            <a:endParaRPr lang="en-US" sz="2800" dirty="0"/>
          </a:p>
          <a:p>
            <a:r>
              <a:rPr lang="en-US" sz="2800" dirty="0">
                <a:solidFill>
                  <a:srgbClr val="008080"/>
                </a:solidFill>
                <a:sym typeface="+mn-ea"/>
              </a:rPr>
              <a:t>step6:</a:t>
            </a:r>
            <a:r>
              <a:rPr lang="en-US" sz="2800" dirty="0">
                <a:solidFill>
                  <a:srgbClr val="008080"/>
                </a:solidFill>
              </a:rPr>
              <a:t>$ </a:t>
            </a:r>
            <a:r>
              <a:rPr lang="en-US" sz="2800" dirty="0"/>
              <a:t>git </a:t>
            </a:r>
            <a:r>
              <a:rPr lang="en-US" sz="2800" b="1" dirty="0"/>
              <a:t>commit</a:t>
            </a:r>
            <a:r>
              <a:rPr lang="en-US" sz="2800" dirty="0"/>
              <a:t> -m "wrote a readme file</a:t>
            </a:r>
            <a:r>
              <a:rPr lang="en-US" sz="2800" dirty="0">
                <a:sym typeface="+mn-ea"/>
              </a:rPr>
              <a:t>"</a:t>
            </a:r>
            <a:endParaRPr lang="en-US" sz="2800" dirty="0"/>
          </a:p>
          <a:p>
            <a:r>
              <a:rPr lang="en-US" sz="2800" dirty="0">
                <a:solidFill>
                  <a:srgbClr val="008080"/>
                </a:solidFill>
                <a:sym typeface="+mn-ea"/>
              </a:rPr>
              <a:t>step7:</a:t>
            </a:r>
            <a:r>
              <a:rPr lang="zh-CN" altLang="en-US" sz="2800" dirty="0"/>
              <a:t>修改</a:t>
            </a:r>
            <a:r>
              <a:rPr lang="en-US" sz="2800" dirty="0" err="1"/>
              <a:t>readme.</a:t>
            </a:r>
            <a:r>
              <a:rPr lang="en-US" altLang="zh-CN" sz="2800" dirty="0" err="1"/>
              <a:t>md</a:t>
            </a:r>
            <a:r>
              <a:rPr lang="zh-CN" altLang="en-US" sz="2800" dirty="0"/>
              <a:t>文件</a:t>
            </a:r>
            <a:endParaRPr lang="en-US" altLang="zh-CN" sz="2800" dirty="0"/>
          </a:p>
          <a:p>
            <a:r>
              <a:rPr lang="en-US" sz="2800" dirty="0">
                <a:solidFill>
                  <a:srgbClr val="008080"/>
                </a:solidFill>
                <a:sym typeface="+mn-ea"/>
              </a:rPr>
              <a:t>step7.1:</a:t>
            </a:r>
            <a:r>
              <a:rPr lang="en-US" sz="2800" dirty="0">
                <a:solidFill>
                  <a:srgbClr val="008080"/>
                </a:solidFill>
              </a:rPr>
              <a:t>$ </a:t>
            </a:r>
            <a:r>
              <a:rPr lang="en-US" sz="2800" dirty="0"/>
              <a:t>git status</a:t>
            </a:r>
          </a:p>
          <a:p>
            <a:r>
              <a:rPr lang="en-US" sz="2800" dirty="0">
                <a:solidFill>
                  <a:srgbClr val="008080"/>
                </a:solidFill>
                <a:sym typeface="+mn-ea"/>
              </a:rPr>
              <a:t>step7.2:</a:t>
            </a:r>
            <a:r>
              <a:rPr lang="en-US" sz="2800" dirty="0">
                <a:solidFill>
                  <a:srgbClr val="008080"/>
                </a:solidFill>
              </a:rPr>
              <a:t>$ </a:t>
            </a:r>
            <a:r>
              <a:rPr lang="en-US" sz="2800" dirty="0"/>
              <a:t>git diff </a:t>
            </a:r>
            <a:r>
              <a:rPr lang="en-US" altLang="zh-CN" sz="2800" dirty="0" err="1"/>
              <a:t>README.md</a:t>
            </a:r>
            <a:r>
              <a:rPr lang="zh-CN" altLang="en-US" sz="2800" dirty="0"/>
              <a:t> </a:t>
            </a:r>
            <a:endParaRPr lang="en-US" sz="2800" dirty="0"/>
          </a:p>
          <a:p>
            <a:r>
              <a:rPr lang="en-US" sz="2800" dirty="0">
                <a:solidFill>
                  <a:srgbClr val="008080"/>
                </a:solidFill>
                <a:sym typeface="+mn-ea"/>
              </a:rPr>
              <a:t>step8:</a:t>
            </a:r>
            <a:r>
              <a:rPr lang="en-US" sz="2800" dirty="0">
                <a:solidFill>
                  <a:srgbClr val="008080"/>
                </a:solidFill>
              </a:rPr>
              <a:t>$ </a:t>
            </a:r>
            <a:r>
              <a:rPr lang="en-US" sz="2800" dirty="0"/>
              <a:t>git add</a:t>
            </a:r>
            <a:r>
              <a:rPr lang="zh-CN" altLang="en-US" sz="2800" dirty="0"/>
              <a:t> </a:t>
            </a:r>
            <a:r>
              <a:rPr lang="en-US" altLang="zh-CN" sz="2800" dirty="0"/>
              <a:t>–p</a:t>
            </a:r>
            <a:r>
              <a:rPr lang="zh-CN" altLang="en-US" sz="2800" dirty="0"/>
              <a:t> </a:t>
            </a:r>
            <a:r>
              <a:rPr lang="en-US" altLang="zh-CN" sz="2800" dirty="0"/>
              <a:t>/</a:t>
            </a:r>
            <a:r>
              <a:rPr lang="zh-CN" altLang="en-US" sz="2800" dirty="0"/>
              <a:t> </a:t>
            </a:r>
            <a:r>
              <a:rPr lang="en-US" sz="2800" dirty="0"/>
              <a:t>git </a:t>
            </a:r>
            <a:r>
              <a:rPr lang="en-US" altLang="zh-CN" sz="2800" dirty="0"/>
              <a:t>checkout</a:t>
            </a:r>
            <a:r>
              <a:rPr lang="zh-CN" altLang="en-US" sz="2800" dirty="0"/>
              <a:t> </a:t>
            </a:r>
            <a:r>
              <a:rPr lang="en-US" altLang="zh-CN" sz="2800" dirty="0"/>
              <a:t>–p</a:t>
            </a:r>
            <a:r>
              <a:rPr lang="zh-CN" altLang="en-US" sz="2800" dirty="0"/>
              <a:t> </a:t>
            </a:r>
            <a:endParaRPr lang="en-US" altLang="en-US" sz="2800" dirty="0"/>
          </a:p>
          <a:p>
            <a:r>
              <a:rPr lang="en-US" sz="2800" dirty="0">
                <a:solidFill>
                  <a:srgbClr val="008080"/>
                </a:solidFill>
                <a:sym typeface="+mn-ea"/>
              </a:rPr>
              <a:t>step9:$ </a:t>
            </a:r>
            <a:r>
              <a:rPr lang="en-US" sz="2800" dirty="0">
                <a:sym typeface="+mn-ea"/>
              </a:rPr>
              <a:t>git commit -m "update readme file"</a:t>
            </a:r>
            <a:endParaRPr lang="en-US" sz="2800" dirty="0"/>
          </a:p>
          <a:p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实战热身</a:t>
            </a:r>
            <a:r>
              <a:rPr lang="en-US" altLang="zh-CN" dirty="0"/>
              <a:t>-</a:t>
            </a:r>
            <a:r>
              <a:rPr lang="zh-CN" altLang="en-US" dirty="0"/>
              <a:t>查看历史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8080"/>
                </a:solidFill>
              </a:rPr>
              <a:t>$</a:t>
            </a:r>
            <a:r>
              <a:rPr lang="en-US" dirty="0"/>
              <a:t> git log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94344"/>
            <a:ext cx="8766692" cy="20023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835" y="4961255"/>
            <a:ext cx="1113345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lang="en-US" sz="2000" dirty="0"/>
              <a:t>git log --pretty=</a:t>
            </a:r>
            <a:r>
              <a:rPr lang="en-US" sz="2000" dirty="0" err="1"/>
              <a:t>oneline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lang="en-US" sz="2000" dirty="0" err="1"/>
              <a:t>git</a:t>
            </a:r>
            <a:r>
              <a:rPr lang="en-US" sz="2000" dirty="0"/>
              <a:t> log --pretty=</a:t>
            </a:r>
            <a:r>
              <a:rPr lang="en-US" sz="2000" dirty="0" err="1"/>
              <a:t>oneline</a:t>
            </a:r>
            <a:r>
              <a:rPr lang="en-US" sz="2000" dirty="0"/>
              <a:t> </a:t>
            </a:r>
            <a:r>
              <a:rPr lang="en-US" sz="2000" b="1" dirty="0">
                <a:sym typeface="+mn-ea"/>
              </a:rPr>
              <a:t> --graph --abbrev-commit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r>
              <a:rPr lang="en-US" sz="2000" dirty="0" err="1">
                <a:sym typeface="+mn-ea"/>
              </a:rPr>
              <a:t>git</a:t>
            </a:r>
            <a:r>
              <a:rPr lang="en-US" sz="2000" dirty="0">
                <a:sym typeface="+mn-ea"/>
              </a:rPr>
              <a:t> </a:t>
            </a:r>
            <a:r>
              <a:rPr lang="en-US" sz="2000" dirty="0" err="1">
                <a:sym typeface="+mn-ea"/>
              </a:rPr>
              <a:t>config</a:t>
            </a:r>
            <a:r>
              <a:rPr lang="en-US" sz="2000" dirty="0">
                <a:sym typeface="+mn-ea"/>
              </a:rPr>
              <a:t> --global </a:t>
            </a:r>
            <a:r>
              <a:rPr lang="en-US" sz="2000" dirty="0" err="1">
                <a:sym typeface="+mn-ea"/>
              </a:rPr>
              <a:t>alias.l</a:t>
            </a:r>
            <a:r>
              <a:rPr lang="en-US" sz="2000" dirty="0">
                <a:sym typeface="+mn-ea"/>
              </a:rPr>
              <a:t> </a:t>
            </a:r>
            <a:r>
              <a:rPr lang="zh-CN" altLang="en-US" sz="2000" dirty="0">
                <a:sym typeface="+mn-ea"/>
              </a:rPr>
              <a:t> </a:t>
            </a:r>
            <a:r>
              <a:rPr lang="en-US" sz="2000" dirty="0">
                <a:sym typeface="+mn-ea"/>
              </a:rPr>
              <a:t>"log --color --graph --all --pretty=format:'%</a:t>
            </a:r>
            <a:r>
              <a:rPr lang="en-US" sz="2000" dirty="0" err="1">
                <a:sym typeface="+mn-ea"/>
              </a:rPr>
              <a:t>Cred%h%Creset</a:t>
            </a:r>
            <a:r>
              <a:rPr lang="en-US" sz="2000" dirty="0">
                <a:sym typeface="+mn-ea"/>
              </a:rPr>
              <a:t> -%C(yellow)%</a:t>
            </a:r>
            <a:r>
              <a:rPr lang="en-US" sz="2000" dirty="0" err="1">
                <a:sym typeface="+mn-ea"/>
              </a:rPr>
              <a:t>d%Creset</a:t>
            </a:r>
            <a:r>
              <a:rPr lang="en-US" sz="2000" dirty="0">
                <a:sym typeface="+mn-ea"/>
              </a:rPr>
              <a:t> %</a:t>
            </a:r>
            <a:r>
              <a:rPr lang="en-US" sz="2000" dirty="0" err="1">
                <a:sym typeface="+mn-ea"/>
              </a:rPr>
              <a:t>s%Creset</a:t>
            </a:r>
            <a:r>
              <a:rPr lang="en-US" sz="2000" dirty="0">
                <a:sym typeface="+mn-ea"/>
              </a:rPr>
              <a:t> %</a:t>
            </a:r>
            <a:r>
              <a:rPr lang="en-US" sz="2000" dirty="0" err="1">
                <a:sym typeface="+mn-ea"/>
              </a:rPr>
              <a:t>Cgreen</a:t>
            </a:r>
            <a:r>
              <a:rPr lang="en-US" sz="2000" dirty="0">
                <a:sym typeface="+mn-ea"/>
              </a:rPr>
              <a:t>(%cd) %C(bold blue)&lt;%an&gt;%</a:t>
            </a:r>
            <a:r>
              <a:rPr lang="en-US" sz="2000" dirty="0" err="1">
                <a:sym typeface="+mn-ea"/>
              </a:rPr>
              <a:t>Creset</a:t>
            </a:r>
            <a:r>
              <a:rPr lang="en-US" sz="2000" dirty="0">
                <a:sym typeface="+mn-ea"/>
              </a:rPr>
              <a:t>' --abbrev-commit --date='format:%Y-%m-%d %H:%M:%S'"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</a:pPr>
            <a:endParaRPr lang="en-US" sz="2000" b="1" dirty="0"/>
          </a:p>
          <a:p>
            <a:endParaRPr lang="en-US" sz="20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EF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DejaVu Sans"/>
        <a:ea typeface="方正书宋_GBK"/>
        <a:cs typeface=""/>
      </a:majorFont>
      <a:minorFont>
        <a:latin typeface="DejaVu Sans"/>
        <a:ea typeface="方正书宋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EF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3123</TotalTime>
  <Words>2454</Words>
  <Application>Microsoft Macintosh PowerPoint</Application>
  <PresentationFormat>Widescreen</PresentationFormat>
  <Paragraphs>298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DejaVu Sans</vt:lpstr>
      <vt:lpstr>宋体</vt:lpstr>
      <vt:lpstr>方正书宋_GBK</vt:lpstr>
      <vt:lpstr>Arial</vt:lpstr>
      <vt:lpstr>Calibri</vt:lpstr>
      <vt:lpstr>Verdana</vt:lpstr>
      <vt:lpstr>默认设计模板</vt:lpstr>
      <vt:lpstr> Git的入门操作与利用Github走进开源世界 最流行的源码控制工具，最流行的编程交友网站   2020-08-29 </vt:lpstr>
      <vt:lpstr>大纲</vt:lpstr>
      <vt:lpstr>什么是SCM？</vt:lpstr>
      <vt:lpstr>Git是什么？</vt:lpstr>
      <vt:lpstr>学习Git的优秀资料</vt:lpstr>
      <vt:lpstr>如何安装Git</vt:lpstr>
      <vt:lpstr>实战热身-创建版本库</vt:lpstr>
      <vt:lpstr>实战热身-开始管理文件</vt:lpstr>
      <vt:lpstr>实战热身-查看历史</vt:lpstr>
      <vt:lpstr>实战热身-历史回退</vt:lpstr>
      <vt:lpstr>实战热身-总结回顾</vt:lpstr>
      <vt:lpstr>核心概念-工作区和暂存区</vt:lpstr>
      <vt:lpstr>核心概念-工作区和暂存区</vt:lpstr>
      <vt:lpstr>核心概念-工作区和暂存区</vt:lpstr>
      <vt:lpstr>核心概念-管理修改 </vt:lpstr>
      <vt:lpstr>核心概念-管理修改</vt:lpstr>
      <vt:lpstr>核心概念-管理修改</vt:lpstr>
      <vt:lpstr>分支管理-并行开发</vt:lpstr>
      <vt:lpstr>分支管理-查看和创建分支</vt:lpstr>
      <vt:lpstr>分支管理-合并分支</vt:lpstr>
      <vt:lpstr>分支管理-删除和拉取分支</vt:lpstr>
      <vt:lpstr>分支管理-解决冲突</vt:lpstr>
      <vt:lpstr>分支管理-解决冲突</vt:lpstr>
      <vt:lpstr>分支管理-应对突发环境</vt:lpstr>
      <vt:lpstr>GitHub-社交式编程</vt:lpstr>
      <vt:lpstr>github可以用来做什么</vt:lpstr>
      <vt:lpstr>PowerPoint Presentation</vt:lpstr>
      <vt:lpstr>Github-创建仓库</vt:lpstr>
      <vt:lpstr>Github-下载学习别人的代码</vt:lpstr>
      <vt:lpstr>远程仓库-协作的开始</vt:lpstr>
      <vt:lpstr>远程仓库-GitHub协作模型</vt:lpstr>
      <vt:lpstr>远程仓库-协作的开始</vt:lpstr>
      <vt:lpstr>Github-配置账户秘钥</vt:lpstr>
      <vt:lpstr>Github-配置账户秘钥</vt:lpstr>
      <vt:lpstr>Github-配置账户秘钥</vt:lpstr>
      <vt:lpstr>互动环节：第一个star和issue</vt:lpstr>
      <vt:lpstr>远程仓库-GitHub协作模型</vt:lpstr>
      <vt:lpstr>互动环节：第一个Fork和Pull Request</vt:lpstr>
      <vt:lpstr>如何做Fork和Pull Request的示例</vt:lpstr>
      <vt:lpstr>如何做Fork和Pull Request的示例</vt:lpstr>
      <vt:lpstr>如何做Fork和Pull Request的示例</vt:lpstr>
      <vt:lpstr>远程仓库-基于分支的协作</vt:lpstr>
      <vt:lpstr>Git复杂命令补充</vt:lpstr>
      <vt:lpstr>Git checkout</vt:lpstr>
      <vt:lpstr>Git reset</vt:lpstr>
      <vt:lpstr>Git reset</vt:lpstr>
      <vt:lpstr>Git reset</vt:lpstr>
      <vt:lpstr>Git reset</vt:lpstr>
      <vt:lpstr>Git diff</vt:lpstr>
      <vt:lpstr>使用Git的小技巧-gitignre</vt:lpstr>
      <vt:lpstr>Tip: 早早养成提交好习惯</vt:lpstr>
      <vt:lpstr>发现有趣的项目</vt:lpstr>
      <vt:lpstr>学习Git的优秀资料</vt:lpstr>
      <vt:lpstr>谢谢聆听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开源软件分布式版本控制器  GIT</dc:title>
  <dc:creator>Microsoft Office User</dc:creator>
  <cp:lastModifiedBy>Microsoft Office User</cp:lastModifiedBy>
  <cp:revision>332</cp:revision>
  <dcterms:created xsi:type="dcterms:W3CDTF">2020-08-21T03:14:25Z</dcterms:created>
  <dcterms:modified xsi:type="dcterms:W3CDTF">2020-09-03T13:21:45Z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2052-2.6.0.4243</vt:lpwstr>
  </property>
</Properties>
</file>